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17"/>
  </p:notesMasterIdLst>
  <p:handoutMasterIdLst>
    <p:handoutMasterId r:id="rId18"/>
  </p:handoutMasterIdLst>
  <p:sldIdLst>
    <p:sldId id="320" r:id="rId2"/>
    <p:sldId id="414" r:id="rId3"/>
    <p:sldId id="416" r:id="rId4"/>
    <p:sldId id="418" r:id="rId5"/>
    <p:sldId id="419" r:id="rId6"/>
    <p:sldId id="427" r:id="rId7"/>
    <p:sldId id="428" r:id="rId8"/>
    <p:sldId id="429" r:id="rId9"/>
    <p:sldId id="420" r:id="rId10"/>
    <p:sldId id="424" r:id="rId11"/>
    <p:sldId id="422" r:id="rId12"/>
    <p:sldId id="423" r:id="rId13"/>
    <p:sldId id="426" r:id="rId14"/>
    <p:sldId id="425" r:id="rId15"/>
    <p:sldId id="375" r:id="rId1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5000"/>
    <a:srgbClr val="996633"/>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3" autoAdjust="0"/>
    <p:restoredTop sz="48808" autoAdjust="0"/>
  </p:normalViewPr>
  <p:slideViewPr>
    <p:cSldViewPr>
      <p:cViewPr varScale="1">
        <p:scale>
          <a:sx n="45" d="100"/>
          <a:sy n="45" d="100"/>
        </p:scale>
        <p:origin x="2578" y="3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7" d="100"/>
          <a:sy n="67" d="100"/>
        </p:scale>
        <p:origin x="-3029"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5" y="0"/>
            <a:ext cx="2971800" cy="464820"/>
          </a:xfrm>
          <a:prstGeom prst="rect">
            <a:avLst/>
          </a:prstGeom>
        </p:spPr>
        <p:txBody>
          <a:bodyPr vert="horz" lIns="93177" tIns="46589" rIns="93177" bIns="46589" rtlCol="0"/>
          <a:lstStyle>
            <a:lvl1pPr algn="r">
              <a:defRPr sz="1200"/>
            </a:lvl1pPr>
          </a:lstStyle>
          <a:p>
            <a:fld id="{16508F44-0154-4758-9F67-0BD0590AAE2E}" type="datetimeFigureOut">
              <a:rPr lang="en-US" smtClean="0"/>
              <a:pPr/>
              <a:t>5/3/2018</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5" y="8829967"/>
            <a:ext cx="2971800" cy="464820"/>
          </a:xfrm>
          <a:prstGeom prst="rect">
            <a:avLst/>
          </a:prstGeom>
        </p:spPr>
        <p:txBody>
          <a:bodyPr vert="horz" lIns="93177" tIns="46589" rIns="93177" bIns="46589" rtlCol="0" anchor="b"/>
          <a:lstStyle>
            <a:lvl1pPr algn="r">
              <a:defRPr sz="1200"/>
            </a:lvl1pPr>
          </a:lstStyle>
          <a:p>
            <a:fld id="{93D45207-1856-4C5E-8956-94077908F16D}" type="slidenum">
              <a:rPr lang="en-US" smtClean="0"/>
              <a:pPr/>
              <a:t>‹#›</a:t>
            </a:fld>
            <a:endParaRPr lang="en-US" dirty="0"/>
          </a:p>
        </p:txBody>
      </p:sp>
    </p:spTree>
    <p:extLst>
      <p:ext uri="{BB962C8B-B14F-4D97-AF65-F5344CB8AC3E}">
        <p14:creationId xmlns:p14="http://schemas.microsoft.com/office/powerpoint/2010/main" val="3044281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5" y="0"/>
            <a:ext cx="2971800" cy="464820"/>
          </a:xfrm>
          <a:prstGeom prst="rect">
            <a:avLst/>
          </a:prstGeom>
        </p:spPr>
        <p:txBody>
          <a:bodyPr vert="horz" lIns="93177" tIns="46589" rIns="93177" bIns="46589" rtlCol="0"/>
          <a:lstStyle>
            <a:lvl1pPr algn="r">
              <a:defRPr sz="1200"/>
            </a:lvl1pPr>
          </a:lstStyle>
          <a:p>
            <a:fld id="{D5408E6D-E2D3-411D-8091-490FCF88026B}" type="datetimeFigureOut">
              <a:rPr lang="en-US" smtClean="0"/>
              <a:pPr/>
              <a:t>5/3/2018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5" y="8829967"/>
            <a:ext cx="2971800" cy="464820"/>
          </a:xfrm>
          <a:prstGeom prst="rect">
            <a:avLst/>
          </a:prstGeom>
        </p:spPr>
        <p:txBody>
          <a:bodyPr vert="horz" lIns="93177" tIns="46589" rIns="93177" bIns="46589" rtlCol="0" anchor="b"/>
          <a:lstStyle>
            <a:lvl1pPr algn="r">
              <a:defRPr sz="1200"/>
            </a:lvl1pPr>
          </a:lstStyle>
          <a:p>
            <a:fld id="{6172E18A-D823-4C67-8C3B-2588E5B4F385}" type="slidenum">
              <a:rPr lang="en-US" smtClean="0"/>
              <a:pPr/>
              <a:t>‹#›</a:t>
            </a:fld>
            <a:endParaRPr lang="en-US" dirty="0"/>
          </a:p>
        </p:txBody>
      </p:sp>
    </p:spTree>
    <p:extLst>
      <p:ext uri="{BB962C8B-B14F-4D97-AF65-F5344CB8AC3E}">
        <p14:creationId xmlns:p14="http://schemas.microsoft.com/office/powerpoint/2010/main" val="358344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352425"/>
            <a:ext cx="4651375" cy="3489325"/>
          </a:xfrm>
        </p:spPr>
      </p:sp>
      <p:sp>
        <p:nvSpPr>
          <p:cNvPr id="4" name="Slide Number Placeholder 3"/>
          <p:cNvSpPr>
            <a:spLocks noGrp="1"/>
          </p:cNvSpPr>
          <p:nvPr>
            <p:ph type="sldNum" sz="quarter" idx="10"/>
          </p:nvPr>
        </p:nvSpPr>
        <p:spPr/>
        <p:txBody>
          <a:bodyPr/>
          <a:lstStyle/>
          <a:p>
            <a:fld id="{6172E18A-D823-4C67-8C3B-2588E5B4F385}" type="slidenum">
              <a:rPr lang="en-US" smtClean="0"/>
              <a:pPr/>
              <a:t>1</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478188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Opened a Katrina Fraud Hotline</a:t>
            </a:r>
          </a:p>
          <a:p>
            <a:pPr marL="109728" indent="0">
              <a:buNone/>
            </a:pPr>
            <a:endParaRPr lang="en-US" sz="1200" dirty="0" smtClean="0"/>
          </a:p>
          <a:p>
            <a:r>
              <a:rPr lang="en-US" sz="1200" dirty="0" smtClean="0"/>
              <a:t>Created Fraud Reporting flyers and advertisements</a:t>
            </a:r>
          </a:p>
          <a:p>
            <a:pPr marL="109728" indent="0">
              <a:buNone/>
            </a:pPr>
            <a:endParaRPr lang="en-US" sz="1200" dirty="0" smtClean="0"/>
          </a:p>
          <a:p>
            <a:r>
              <a:rPr lang="en-US" sz="1200" dirty="0" smtClean="0"/>
              <a:t>Started and maintained the Gulf Coast Katrina Fraud Unit, which worked in conjunction with federal officials and task forces (FBI, USAG, Homeland Security, FEMA, and OIG)</a:t>
            </a:r>
          </a:p>
          <a:p>
            <a:pPr marL="109728" indent="0">
              <a:buNone/>
            </a:pPr>
            <a:endParaRPr lang="en-US" sz="1200" dirty="0" smtClean="0"/>
          </a:p>
          <a:p>
            <a:r>
              <a:rPr lang="en-US" sz="1200" dirty="0" smtClean="0"/>
              <a:t>Resulted in less than </a:t>
            </a:r>
            <a:r>
              <a:rPr lang="en-US" sz="1200" dirty="0" smtClean="0">
                <a:solidFill>
                  <a:srgbClr val="FF0000"/>
                </a:solidFill>
              </a:rPr>
              <a:t>1% </a:t>
            </a:r>
            <a:r>
              <a:rPr lang="en-US" sz="1200" dirty="0" smtClean="0"/>
              <a:t>of fraud</a:t>
            </a:r>
          </a:p>
          <a:p>
            <a:endParaRPr lang="en-US"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10</a:t>
            </a:fld>
            <a:endParaRPr lang="en-US" dirty="0"/>
          </a:p>
        </p:txBody>
      </p:sp>
    </p:spTree>
    <p:extLst>
      <p:ext uri="{BB962C8B-B14F-4D97-AF65-F5344CB8AC3E}">
        <p14:creationId xmlns:p14="http://schemas.microsoft.com/office/powerpoint/2010/main" val="351835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11</a:t>
            </a:fld>
            <a:endParaRPr lang="en-US" dirty="0"/>
          </a:p>
        </p:txBody>
      </p:sp>
    </p:spTree>
    <p:extLst>
      <p:ext uri="{BB962C8B-B14F-4D97-AF65-F5344CB8AC3E}">
        <p14:creationId xmlns:p14="http://schemas.microsoft.com/office/powerpoint/2010/main" val="420695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2E18A-D823-4C67-8C3B-2588E5B4F385}" type="slidenum">
              <a:rPr lang="en-US" smtClean="0"/>
              <a:pPr/>
              <a:t>12</a:t>
            </a:fld>
            <a:endParaRPr lang="en-US" dirty="0"/>
          </a:p>
        </p:txBody>
      </p:sp>
    </p:spTree>
    <p:extLst>
      <p:ext uri="{BB962C8B-B14F-4D97-AF65-F5344CB8AC3E}">
        <p14:creationId xmlns:p14="http://schemas.microsoft.com/office/powerpoint/2010/main" val="3398191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Tracked and reported various types of recovery funds received by local governments</a:t>
            </a:r>
          </a:p>
          <a:p>
            <a:pPr marL="109728" indent="0">
              <a:buNone/>
            </a:pPr>
            <a:endParaRPr lang="en-US" sz="1200" dirty="0" smtClean="0"/>
          </a:p>
          <a:p>
            <a:pPr lvl="1"/>
            <a:r>
              <a:rPr lang="en-US" sz="1200" dirty="0" smtClean="0"/>
              <a:t>Used in reports to the Governor and the Legislature regarding accurate financial shortfalls after insurance and disaster recovery payments</a:t>
            </a:r>
          </a:p>
          <a:p>
            <a:pPr marL="393192" lvl="1" indent="0">
              <a:buNone/>
            </a:pPr>
            <a:endParaRPr lang="en-US" sz="1200" dirty="0" smtClean="0"/>
          </a:p>
          <a:p>
            <a:pPr lvl="1"/>
            <a:r>
              <a:rPr lang="en-US" sz="1200" dirty="0" smtClean="0"/>
              <a:t>Used many years later to defend the state against accusations of funding shortfalls in the education system by showing accurate reimbursements and additional funds from insurance, the federal government, and the state government</a:t>
            </a:r>
          </a:p>
          <a:p>
            <a:pPr marL="109728" indent="0">
              <a:buNone/>
            </a:pPr>
            <a:endParaRPr lang="en-US" sz="1200" dirty="0" smtClean="0"/>
          </a:p>
          <a:p>
            <a:r>
              <a:rPr lang="en-US" sz="1200" dirty="0" smtClean="0"/>
              <a:t>Monitored and audited oversight of debris removal contracts, housing contracts</a:t>
            </a:r>
            <a:r>
              <a:rPr lang="en-US" sz="1200" baseline="0" dirty="0" smtClean="0"/>
              <a:t> paid by State CDBG funds, </a:t>
            </a:r>
            <a:r>
              <a:rPr lang="en-US" sz="1200" dirty="0" smtClean="0"/>
              <a:t>and other payments from the state to local governments </a:t>
            </a:r>
          </a:p>
          <a:p>
            <a:endParaRPr lang="en-US" sz="1200" dirty="0" smtClean="0"/>
          </a:p>
          <a:p>
            <a:r>
              <a:rPr lang="en-US" sz="1200" dirty="0" smtClean="0"/>
              <a:t>The OSA Property Division was integral not just at the Emergency Management Headquarters identifying and coordinating publicly owned property logistics, but,</a:t>
            </a:r>
          </a:p>
          <a:p>
            <a:endParaRPr lang="en-US" sz="1200" dirty="0" smtClean="0"/>
          </a:p>
          <a:p>
            <a:r>
              <a:rPr lang="en-US" sz="1200" dirty="0" smtClean="0"/>
              <a:t>For many years afterwards, helping to determine what property losses were actually related to Katrina, and which were improperly being attributed to the hurricane.</a:t>
            </a:r>
          </a:p>
          <a:p>
            <a:endParaRPr lang="en-US" sz="1200" dirty="0" smtClean="0"/>
          </a:p>
        </p:txBody>
      </p:sp>
      <p:sp>
        <p:nvSpPr>
          <p:cNvPr id="4" name="Slide Number Placeholder 3"/>
          <p:cNvSpPr>
            <a:spLocks noGrp="1"/>
          </p:cNvSpPr>
          <p:nvPr>
            <p:ph type="sldNum" sz="quarter" idx="10"/>
          </p:nvPr>
        </p:nvSpPr>
        <p:spPr/>
        <p:txBody>
          <a:bodyPr/>
          <a:lstStyle/>
          <a:p>
            <a:fld id="{6172E18A-D823-4C67-8C3B-2588E5B4F385}" type="slidenum">
              <a:rPr lang="en-US" smtClean="0"/>
              <a:pPr/>
              <a:t>13</a:t>
            </a:fld>
            <a:endParaRPr lang="en-US" dirty="0"/>
          </a:p>
        </p:txBody>
      </p:sp>
    </p:spTree>
    <p:extLst>
      <p:ext uri="{BB962C8B-B14F-4D97-AF65-F5344CB8AC3E}">
        <p14:creationId xmlns:p14="http://schemas.microsoft.com/office/powerpoint/2010/main" val="349800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t>7 Years later, the US Treasury sent a </a:t>
            </a:r>
            <a:r>
              <a:rPr lang="en-US" sz="1200" b="1" dirty="0" smtClean="0"/>
              <a:t>$20+ million </a:t>
            </a:r>
            <a:r>
              <a:rPr lang="en-US" sz="1200" dirty="0" smtClean="0"/>
              <a:t>demand for Katrina funds it believed were not properly spent.</a:t>
            </a:r>
          </a:p>
          <a:p>
            <a:pPr lvl="0"/>
            <a:endParaRPr lang="en-US" sz="1200" dirty="0" smtClean="0"/>
          </a:p>
          <a:p>
            <a:pPr lvl="0"/>
            <a:r>
              <a:rPr lang="en-US" sz="1200" dirty="0" smtClean="0"/>
              <a:t>The OSA Performance Audit Division became part of a special multi-agency team to audit, review, and reconcile 7,500+ Hurricane Katrina Public Assistance and state warrant transaction details ($1.8B) for FY 2007 through FY 2011 against the US Treasury PMS </a:t>
            </a:r>
            <a:r>
              <a:rPr lang="en-US" sz="1200" dirty="0" err="1" smtClean="0"/>
              <a:t>Smartlink</a:t>
            </a:r>
            <a:r>
              <a:rPr lang="en-US" sz="1200" dirty="0" smtClean="0"/>
              <a:t> ACH reports.</a:t>
            </a:r>
          </a:p>
          <a:p>
            <a:pPr marL="109728" lvl="0" indent="0">
              <a:buNone/>
            </a:pPr>
            <a:endParaRPr lang="en-US" sz="1200" dirty="0" smtClean="0"/>
          </a:p>
          <a:p>
            <a:pPr lvl="0"/>
            <a:r>
              <a:rPr lang="en-US" sz="1200" dirty="0" smtClean="0"/>
              <a:t>They reviewed the MEMA Public Assistance grant document management system and the MEMA audit monitoring program of public assistance </a:t>
            </a:r>
            <a:r>
              <a:rPr lang="en-US" sz="1200" dirty="0" err="1" smtClean="0"/>
              <a:t>subgrantees</a:t>
            </a:r>
            <a:r>
              <a:rPr lang="en-US" sz="1200" dirty="0" smtClean="0"/>
              <a:t> </a:t>
            </a:r>
          </a:p>
          <a:p>
            <a:pPr marL="109728" lvl="0" indent="0">
              <a:buNone/>
            </a:pPr>
            <a:endParaRPr lang="en-US" sz="1200" dirty="0" smtClean="0"/>
          </a:p>
          <a:p>
            <a:pPr lvl="0"/>
            <a:r>
              <a:rPr lang="en-US" sz="1200" dirty="0" smtClean="0"/>
              <a:t>The team successfully reduced the amount owed to </a:t>
            </a:r>
            <a:r>
              <a:rPr lang="en-US" sz="1200" b="1" dirty="0" smtClean="0"/>
              <a:t>less than $200,000.</a:t>
            </a:r>
          </a:p>
          <a:p>
            <a:endParaRPr lang="en-US" sz="1200"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14</a:t>
            </a:fld>
            <a:endParaRPr lang="en-US" dirty="0"/>
          </a:p>
        </p:txBody>
      </p:sp>
    </p:spTree>
    <p:extLst>
      <p:ext uri="{BB962C8B-B14F-4D97-AF65-F5344CB8AC3E}">
        <p14:creationId xmlns:p14="http://schemas.microsoft.com/office/powerpoint/2010/main" val="210484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172E18A-D823-4C67-8C3B-2588E5B4F385}" type="slidenum">
              <a:rPr lang="en-US" smtClean="0"/>
              <a:pPr/>
              <a:t>15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2446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2E18A-D823-4C67-8C3B-2588E5B4F385}" type="slidenum">
              <a:rPr lang="en-US" smtClean="0"/>
              <a:pPr/>
              <a:t>2</a:t>
            </a:fld>
            <a:endParaRPr lang="en-US" dirty="0"/>
          </a:p>
        </p:txBody>
      </p:sp>
    </p:spTree>
    <p:extLst>
      <p:ext uri="{BB962C8B-B14F-4D97-AF65-F5344CB8AC3E}">
        <p14:creationId xmlns:p14="http://schemas.microsoft.com/office/powerpoint/2010/main" val="3007724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28+ ft. sustained storm surge in Bay St. Louis, Mississippi, and 20+ </a:t>
            </a:r>
            <a:r>
              <a:rPr lang="en-US" sz="1200" dirty="0" err="1" smtClean="0"/>
              <a:t>ft</a:t>
            </a:r>
            <a:r>
              <a:rPr lang="en-US" sz="1200" dirty="0" smtClean="0"/>
              <a:t> in Biloxi and Pascagoula more than 55 miles away.</a:t>
            </a:r>
          </a:p>
          <a:p>
            <a:pPr lvl="1"/>
            <a:r>
              <a:rPr lang="en-US" sz="1200" dirty="0" smtClean="0"/>
              <a:t>In Bay St. Louis, areas more than a mile inland that didn’t flood during Camille had houses entirely under water from the storm surge</a:t>
            </a:r>
          </a:p>
          <a:p>
            <a:pPr marL="109728" indent="0">
              <a:buNone/>
            </a:pPr>
            <a:endParaRPr lang="en-US" sz="1200" dirty="0" smtClean="0"/>
          </a:p>
          <a:p>
            <a:r>
              <a:rPr lang="en-US" sz="1200" dirty="0" smtClean="0"/>
              <a:t>Destruction from Katrina and spinoff tornadoes affected most of Mississippi  All 82 counties declared disaster area, 47  of those counties declared MAJOR Disaster</a:t>
            </a:r>
            <a:r>
              <a:rPr lang="en-US" sz="1200" baseline="0" dirty="0" smtClean="0"/>
              <a:t> Areas</a:t>
            </a:r>
            <a:endParaRPr lang="en-US" sz="1200" dirty="0" smtClean="0"/>
          </a:p>
          <a:p>
            <a:endParaRPr lang="en-US" sz="1200" dirty="0" smtClean="0"/>
          </a:p>
          <a:p>
            <a:r>
              <a:rPr lang="en-US" sz="1200" dirty="0" smtClean="0"/>
              <a:t>Much of the historic Mississippi Gulf Coast that had survived Hurricane Camille in 1969 was destroyed by Katrina.</a:t>
            </a:r>
          </a:p>
          <a:p>
            <a:endParaRPr lang="en-US" sz="1200" dirty="0" smtClean="0"/>
          </a:p>
          <a:p>
            <a:r>
              <a:rPr lang="en-US" sz="1200" dirty="0" smtClean="0"/>
              <a:t>Banks, stores, homes, government buildings, roads and underground infrastructure were all destroyed.</a:t>
            </a:r>
          </a:p>
          <a:p>
            <a:endParaRPr lang="en-US" sz="1200"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3</a:t>
            </a:fld>
            <a:endParaRPr lang="en-US" dirty="0"/>
          </a:p>
        </p:txBody>
      </p:sp>
    </p:spTree>
    <p:extLst>
      <p:ext uri="{BB962C8B-B14F-4D97-AF65-F5344CB8AC3E}">
        <p14:creationId xmlns:p14="http://schemas.microsoft.com/office/powerpoint/2010/main" val="718053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From August 27 until two days later when the storm hit, OSA was one of the agencies called upon to help prepare:</a:t>
            </a:r>
          </a:p>
          <a:p>
            <a:pPr marL="109728" indent="0">
              <a:buNone/>
            </a:pPr>
            <a:endParaRPr lang="en-US" sz="1200" dirty="0" smtClean="0"/>
          </a:p>
          <a:p>
            <a:pPr lvl="1"/>
            <a:r>
              <a:rPr lang="en-US" sz="1200" dirty="0" smtClean="0"/>
              <a:t>Working with Emergency Management—</a:t>
            </a:r>
          </a:p>
          <a:p>
            <a:pPr lvl="1"/>
            <a:r>
              <a:rPr lang="en-US" sz="1200" dirty="0" smtClean="0"/>
              <a:t>	Property Logistics</a:t>
            </a:r>
          </a:p>
          <a:p>
            <a:pPr lvl="1"/>
            <a:r>
              <a:rPr lang="en-US" sz="1200" dirty="0" smtClean="0"/>
              <a:t>	Provide contact information about local government leaders</a:t>
            </a:r>
          </a:p>
          <a:p>
            <a:pPr lvl="1"/>
            <a:r>
              <a:rPr lang="en-US" sz="1200" dirty="0" smtClean="0"/>
              <a:t>Preparing information for local governments related to contracting and procurements</a:t>
            </a:r>
          </a:p>
          <a:p>
            <a:pPr lvl="1"/>
            <a:r>
              <a:rPr lang="en-US" sz="1200" dirty="0" smtClean="0"/>
              <a:t>Assigned OSA Investigators to work with first responders to secure public facilities and other assistance as needed</a:t>
            </a:r>
          </a:p>
          <a:p>
            <a:pPr lvl="1"/>
            <a:r>
              <a:rPr lang="en-US" sz="1200" dirty="0" smtClean="0"/>
              <a:t>Placing employees at the State Emergency Operations Center (EOC)</a:t>
            </a:r>
          </a:p>
          <a:p>
            <a:endParaRPr lang="en-US" sz="1200" dirty="0" smtClean="0"/>
          </a:p>
          <a:p>
            <a:r>
              <a:rPr lang="en-US" sz="1200" dirty="0" smtClean="0"/>
              <a:t>Contacting all OSA employees that might be in the affected areas</a:t>
            </a:r>
          </a:p>
          <a:p>
            <a:endParaRPr lang="en-US" sz="1200"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4</a:t>
            </a:fld>
            <a:endParaRPr lang="en-US" dirty="0"/>
          </a:p>
        </p:txBody>
      </p:sp>
    </p:spTree>
    <p:extLst>
      <p:ext uri="{BB962C8B-B14F-4D97-AF65-F5344CB8AC3E}">
        <p14:creationId xmlns:p14="http://schemas.microsoft.com/office/powerpoint/2010/main" val="257188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Internally:</a:t>
            </a:r>
          </a:p>
          <a:p>
            <a:pPr lvl="1"/>
            <a:r>
              <a:rPr lang="en-US" sz="1200" dirty="0" smtClean="0"/>
              <a:t>Determine safety of OSA employees (cell and landlines down), but CSPIRE texting worked…</a:t>
            </a:r>
          </a:p>
          <a:p>
            <a:pPr lvl="1"/>
            <a:r>
              <a:rPr lang="en-US" sz="1200" dirty="0" smtClean="0"/>
              <a:t>Get Paychecks out (No power, even in Jackson, No direct deposits available from state or to many banks)</a:t>
            </a:r>
          </a:p>
          <a:p>
            <a:pPr lvl="1"/>
            <a:r>
              <a:rPr lang="en-US" sz="1200" dirty="0" smtClean="0"/>
              <a:t>Deploy staff as requested by Emergency Management</a:t>
            </a:r>
          </a:p>
          <a:p>
            <a:pPr marL="109728" indent="0">
              <a:buNone/>
            </a:pPr>
            <a:endParaRPr lang="en-US" sz="1200" dirty="0" smtClean="0"/>
          </a:p>
          <a:p>
            <a:r>
              <a:rPr lang="en-US" sz="1200" dirty="0" smtClean="0"/>
              <a:t>Externally OSA knew that governments would struggle:</a:t>
            </a:r>
          </a:p>
          <a:p>
            <a:pPr lvl="1"/>
            <a:r>
              <a:rPr lang="en-US" sz="1200" dirty="0" smtClean="0"/>
              <a:t>The total devastation of the Gulf Coast and destruction of many government buildings inland, including electronic and paper records</a:t>
            </a:r>
          </a:p>
          <a:p>
            <a:pPr lvl="1"/>
            <a:r>
              <a:rPr lang="en-US" sz="1200" dirty="0" smtClean="0"/>
              <a:t>The loss of infrastructure (roads, bridges, water, sewer, electricity, cell towers, landmarks, etc.)</a:t>
            </a:r>
          </a:p>
          <a:p>
            <a:pPr lvl="1"/>
            <a:r>
              <a:rPr lang="en-US" sz="1200" dirty="0" smtClean="0"/>
              <a:t>The loss of gas stations, banks, stores</a:t>
            </a:r>
          </a:p>
          <a:p>
            <a:pPr lvl="1"/>
            <a:r>
              <a:rPr lang="en-US" sz="1200" dirty="0" smtClean="0"/>
              <a:t>Government employees and first responders, many of whom had lost their homes and cars, and without cash had no access to money</a:t>
            </a:r>
          </a:p>
          <a:p>
            <a:pPr lvl="1"/>
            <a:r>
              <a:rPr lang="en-US" sz="1200" dirty="0" smtClean="0"/>
              <a:t>Payday with no direct deposit!</a:t>
            </a:r>
          </a:p>
          <a:p>
            <a:endParaRPr lang="en-US"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5</a:t>
            </a:fld>
            <a:endParaRPr lang="en-US" dirty="0"/>
          </a:p>
        </p:txBody>
      </p:sp>
    </p:spTree>
    <p:extLst>
      <p:ext uri="{BB962C8B-B14F-4D97-AF65-F5344CB8AC3E}">
        <p14:creationId xmlns:p14="http://schemas.microsoft.com/office/powerpoint/2010/main" val="199256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Bay St Louis Bridge</a:t>
            </a:r>
          </a:p>
          <a:p>
            <a:r>
              <a:rPr lang="en-US" dirty="0" smtClean="0"/>
              <a:t>Highway 90 roads</a:t>
            </a:r>
          </a:p>
          <a:p>
            <a:r>
              <a:rPr lang="en-US" dirty="0" smtClean="0"/>
              <a:t>Downtown Bay St. Louis</a:t>
            </a:r>
          </a:p>
          <a:p>
            <a:r>
              <a:rPr lang="en-US" dirty="0" smtClean="0"/>
              <a:t>Treasure Bay Casino</a:t>
            </a:r>
          </a:p>
          <a:p>
            <a:endParaRPr lang="en-US"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6</a:t>
            </a:fld>
            <a:endParaRPr lang="en-US" dirty="0"/>
          </a:p>
        </p:txBody>
      </p:sp>
    </p:spTree>
    <p:extLst>
      <p:ext uri="{BB962C8B-B14F-4D97-AF65-F5344CB8AC3E}">
        <p14:creationId xmlns:p14="http://schemas.microsoft.com/office/powerpoint/2010/main" val="2462138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 in 1856, it withstood Camille with almost no damage.</a:t>
            </a:r>
          </a:p>
          <a:p>
            <a:r>
              <a:rPr lang="en-US" dirty="0" smtClean="0"/>
              <a:t>Unfortunately, Katrina’s storm surge carried an</a:t>
            </a:r>
            <a:r>
              <a:rPr lang="en-US" baseline="0" dirty="0" smtClean="0"/>
              <a:t> entire casino on top of it…</a:t>
            </a:r>
            <a:endParaRPr lang="en-US"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7</a:t>
            </a:fld>
            <a:endParaRPr lang="en-US" dirty="0"/>
          </a:p>
        </p:txBody>
      </p:sp>
    </p:spTree>
    <p:extLst>
      <p:ext uri="{BB962C8B-B14F-4D97-AF65-F5344CB8AC3E}">
        <p14:creationId xmlns:p14="http://schemas.microsoft.com/office/powerpoint/2010/main" val="33729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8</a:t>
            </a:fld>
            <a:endParaRPr lang="en-US" dirty="0"/>
          </a:p>
        </p:txBody>
      </p:sp>
    </p:spTree>
    <p:extLst>
      <p:ext uri="{BB962C8B-B14F-4D97-AF65-F5344CB8AC3E}">
        <p14:creationId xmlns:p14="http://schemas.microsoft.com/office/powerpoint/2010/main" val="14420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OSA continued to reassign Investigators (as sworn law enforcement)</a:t>
            </a:r>
          </a:p>
          <a:p>
            <a:endParaRPr lang="en-US" dirty="0" smtClean="0"/>
          </a:p>
          <a:p>
            <a:r>
              <a:rPr lang="en-US" dirty="0" smtClean="0"/>
              <a:t>Financial</a:t>
            </a:r>
            <a:r>
              <a:rPr lang="en-US" baseline="0" dirty="0" smtClean="0"/>
              <a:t> Auditors geared up to review local government work (first “real time auditing”) Reviewed contracts, regulations, and expenditure reimbursement reports—turned over suspicious activity to Investigations Task Force</a:t>
            </a:r>
            <a:endParaRPr lang="en-US" dirty="0" smtClean="0"/>
          </a:p>
          <a:p>
            <a:endParaRPr lang="en-US" dirty="0" smtClean="0"/>
          </a:p>
          <a:p>
            <a:r>
              <a:rPr lang="en-US" dirty="0" smtClean="0"/>
              <a:t>OSA pulled in all available Technical Assistance and Performance Audit staff to:</a:t>
            </a:r>
          </a:p>
          <a:p>
            <a:endParaRPr lang="en-US" dirty="0" smtClean="0"/>
          </a:p>
          <a:p>
            <a:r>
              <a:rPr lang="en-US" dirty="0" smtClean="0"/>
              <a:t>Work with federal officials regarding recovery funds</a:t>
            </a:r>
          </a:p>
          <a:p>
            <a:endParaRPr lang="en-US" dirty="0" smtClean="0"/>
          </a:p>
          <a:p>
            <a:r>
              <a:rPr lang="en-US" dirty="0" smtClean="0"/>
              <a:t>Research potentially conflicting federal State laws that might prevent local governments from accessing or using disaster recovery funds</a:t>
            </a:r>
          </a:p>
          <a:p>
            <a:endParaRPr lang="en-US" dirty="0" smtClean="0"/>
          </a:p>
          <a:p>
            <a:r>
              <a:rPr lang="en-US" dirty="0" smtClean="0"/>
              <a:t>Make recommendations for State purchasing law changes to negate conflicts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Assist local government leaders by answering questions</a:t>
            </a:r>
          </a:p>
          <a:p>
            <a:r>
              <a:rPr lang="en-US" dirty="0" smtClean="0"/>
              <a:t>Prepare information that could be distributed to local officials quickly</a:t>
            </a:r>
          </a:p>
          <a:p>
            <a:endParaRPr lang="en-US" dirty="0"/>
          </a:p>
        </p:txBody>
      </p:sp>
      <p:sp>
        <p:nvSpPr>
          <p:cNvPr id="4" name="Slide Number Placeholder 3"/>
          <p:cNvSpPr>
            <a:spLocks noGrp="1"/>
          </p:cNvSpPr>
          <p:nvPr>
            <p:ph type="sldNum" sz="quarter" idx="10"/>
          </p:nvPr>
        </p:nvSpPr>
        <p:spPr/>
        <p:txBody>
          <a:bodyPr/>
          <a:lstStyle/>
          <a:p>
            <a:fld id="{6172E18A-D823-4C67-8C3B-2588E5B4F385}" type="slidenum">
              <a:rPr lang="en-US" smtClean="0"/>
              <a:pPr/>
              <a:t>9</a:t>
            </a:fld>
            <a:endParaRPr lang="en-US" dirty="0"/>
          </a:p>
        </p:txBody>
      </p:sp>
    </p:spTree>
    <p:extLst>
      <p:ext uri="{BB962C8B-B14F-4D97-AF65-F5344CB8AC3E}">
        <p14:creationId xmlns:p14="http://schemas.microsoft.com/office/powerpoint/2010/main" val="110724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rgbClr val="002060"/>
                </a:solidFill>
                <a:effectLst>
                  <a:outerShdw blurRad="31750" dist="25400" dir="5400000" algn="tl" rotWithShape="0">
                    <a:srgbClr val="000000">
                      <a:alpha val="25000"/>
                    </a:srgbClr>
                  </a:outerShdw>
                </a:effectLst>
                <a:latin typeface="Constantia" pitchFamily="18" charset="0"/>
              </a:defRPr>
            </a:lvl1pPr>
            <a:extLst/>
          </a:lstStyle>
          <a:p>
            <a:r>
              <a:rPr kumimoji="0" lang="en-US"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accent5">
                    <a:lumMod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5817522-A986-45C4-A922-27A575F7925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bg2">
                    <a:lumMod val="25000"/>
                  </a:schemeClr>
                </a:solidFill>
                <a:latin typeface="Constantia" pitchFamily="18" charset="0"/>
              </a:defRPr>
            </a:lvl1pPr>
            <a:extLst/>
          </a:lstStyle>
          <a:p>
            <a:r>
              <a:rPr kumimoji="0" lang="en-US" smtClean="0"/>
              <a:t>Click to edit Master title style</a:t>
            </a:r>
            <a:endParaRPr kumimoji="0" lang="en-US" dirty="0"/>
          </a:p>
        </p:txBody>
      </p:sp>
      <p:sp>
        <p:nvSpPr>
          <p:cNvPr id="3" name="Vertical Text Placeholder 2"/>
          <p:cNvSpPr>
            <a:spLocks noGrp="1"/>
          </p:cNvSpPr>
          <p:nvPr>
            <p:ph type="body" orient="vert" idx="1"/>
          </p:nvPr>
        </p:nvSpPr>
        <p:spPr>
          <a:xfrm>
            <a:off x="457200" y="1481330"/>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Slide Number Placeholder 5"/>
          <p:cNvSpPr>
            <a:spLocks noGrp="1"/>
          </p:cNvSpPr>
          <p:nvPr>
            <p:ph type="sldNum" sz="quarter" idx="12"/>
          </p:nvPr>
        </p:nvSpPr>
        <p:spPr/>
        <p:txBody>
          <a:bodyPr/>
          <a:lstStyle/>
          <a:p>
            <a:fld id="{15817522-A986-45C4-A922-27A575F79250}" type="slidenum">
              <a:rPr lang="en-US" smtClean="0"/>
              <a:pPr/>
              <a:t>‹#›</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96002" cy="5960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normAutofit/>
          </a:bodyPr>
          <a:lstStyle>
            <a:lvl1pPr>
              <a:defRPr sz="3200">
                <a:solidFill>
                  <a:schemeClr val="bg2">
                    <a:lumMod val="25000"/>
                  </a:schemeClr>
                </a:solidFill>
                <a:latin typeface="Constantia" pitchFamily="18" charset="0"/>
              </a:defRPr>
            </a:lvl1pPr>
            <a:extLst/>
          </a:lstStyle>
          <a:p>
            <a:r>
              <a:rPr kumimoji="0" lang="en-US" smtClean="0"/>
              <a:t>Click to edit Master title style</a:t>
            </a:r>
            <a:endParaRPr kumimoji="0" lang="en-US" dirty="0"/>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Slide Number Placeholder 5"/>
          <p:cNvSpPr>
            <a:spLocks noGrp="1"/>
          </p:cNvSpPr>
          <p:nvPr>
            <p:ph type="sldNum" sz="quarter" idx="12"/>
          </p:nvPr>
        </p:nvSpPr>
        <p:spPr/>
        <p:txBody>
          <a:bodyPr/>
          <a:lstStyle/>
          <a:p>
            <a:fld id="{15817522-A986-45C4-A922-27A575F79250}" type="slidenum">
              <a:rPr lang="en-US" smtClean="0"/>
              <a:pPr/>
              <a:t>‹#›</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96002" cy="5960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Slide Number Placeholder 5"/>
          <p:cNvSpPr>
            <a:spLocks noGrp="1"/>
          </p:cNvSpPr>
          <p:nvPr>
            <p:ph type="sldNum" sz="quarter" idx="12"/>
          </p:nvPr>
        </p:nvSpPr>
        <p:spPr/>
        <p:txBody>
          <a:bodyPr/>
          <a:lstStyle/>
          <a:p>
            <a:fld id="{15817522-A986-45C4-A922-27A575F79250}" type="slidenum">
              <a:rPr lang="en-US" smtClean="0"/>
              <a:pPr/>
              <a:t>‹#›</a:t>
            </a:fld>
            <a:endParaRPr lang="en-US" dirty="0"/>
          </a:p>
        </p:txBody>
      </p:sp>
      <p:sp>
        <p:nvSpPr>
          <p:cNvPr id="7" name="Title 6"/>
          <p:cNvSpPr>
            <a:spLocks noGrp="1"/>
          </p:cNvSpPr>
          <p:nvPr>
            <p:ph type="title"/>
          </p:nvPr>
        </p:nvSpPr>
        <p:spPr>
          <a:xfrm>
            <a:off x="457200" y="274638"/>
            <a:ext cx="8229600" cy="702364"/>
          </a:xfrm>
        </p:spPr>
        <p:txBody>
          <a:bodyPr rtlCol="0">
            <a:normAutofit/>
          </a:bodyPr>
          <a:lstStyle>
            <a:lvl1pPr algn="ctr">
              <a:defRPr sz="3200">
                <a:solidFill>
                  <a:schemeClr val="accent5">
                    <a:lumMod val="50000"/>
                  </a:schemeClr>
                </a:solidFill>
                <a:latin typeface="Constantia" pitchFamily="18" charset="0"/>
              </a:defRPr>
            </a:lvl1pPr>
            <a:extLst/>
          </a:lstStyle>
          <a:p>
            <a:r>
              <a:rPr kumimoji="0" lang="en-US" smtClean="0"/>
              <a:t>Click to edit Master title style</a:t>
            </a:r>
            <a:endParaRPr kumimoji="0"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96002" cy="5960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solidFill>
                  <a:schemeClr val="accent5">
                    <a:lumMod val="50000"/>
                  </a:schemeClr>
                </a:solidFill>
                <a:effectLst>
                  <a:outerShdw blurRad="31750" dist="25400" dir="5400000" algn="tl" rotWithShape="0">
                    <a:srgbClr val="000000">
                      <a:alpha val="25000"/>
                    </a:srgbClr>
                  </a:outerShdw>
                </a:effectLst>
                <a:latin typeface="Constantia" pitchFamily="18" charset="0"/>
              </a:defRPr>
            </a:lvl1pPr>
            <a:extLst/>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6" name="Slide Number Placeholder 5"/>
          <p:cNvSpPr>
            <a:spLocks noGrp="1"/>
          </p:cNvSpPr>
          <p:nvPr>
            <p:ph type="sldNum" sz="quarter" idx="12"/>
          </p:nvPr>
        </p:nvSpPr>
        <p:spPr/>
        <p:txBody>
          <a:bodyPr/>
          <a:lstStyle/>
          <a:p>
            <a:fld id="{15817522-A986-45C4-A922-27A575F79250}"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solidFill>
                  <a:schemeClr val="tx2">
                    <a:lumMod val="25000"/>
                  </a:schemeClr>
                </a:solidFill>
              </a:defRPr>
            </a:lvl1pPr>
            <a:lvl2pPr>
              <a:defRPr sz="2400">
                <a:solidFill>
                  <a:schemeClr val="tx2">
                    <a:lumMod val="25000"/>
                  </a:schemeClr>
                </a:solidFill>
              </a:defRPr>
            </a:lvl2pPr>
            <a:lvl3pPr>
              <a:defRPr sz="2000">
                <a:solidFill>
                  <a:schemeClr val="tx2">
                    <a:lumMod val="25000"/>
                  </a:schemeClr>
                </a:solidFill>
              </a:defRPr>
            </a:lvl3pPr>
            <a:lvl4pPr>
              <a:defRPr sz="1800">
                <a:solidFill>
                  <a:schemeClr val="tx2">
                    <a:lumMod val="25000"/>
                  </a:schemeClr>
                </a:solidFill>
              </a:defRPr>
            </a:lvl4pPr>
            <a:lvl5pPr>
              <a:defRPr sz="1800">
                <a:solidFill>
                  <a:schemeClr val="tx2">
                    <a:lumMod val="25000"/>
                  </a:schemeClr>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Content Placeholder 3"/>
          <p:cNvSpPr>
            <a:spLocks noGrp="1"/>
          </p:cNvSpPr>
          <p:nvPr>
            <p:ph sz="half" idx="2"/>
          </p:nvPr>
        </p:nvSpPr>
        <p:spPr>
          <a:xfrm>
            <a:off x="4648200" y="1481329"/>
            <a:ext cx="4038600" cy="4525963"/>
          </a:xfrm>
        </p:spPr>
        <p:txBody>
          <a:bodyPr/>
          <a:lstStyle>
            <a:lvl1pPr>
              <a:defRPr sz="2800">
                <a:solidFill>
                  <a:schemeClr val="tx2">
                    <a:lumMod val="25000"/>
                  </a:schemeClr>
                </a:solidFill>
              </a:defRPr>
            </a:lvl1pPr>
            <a:lvl2pPr>
              <a:defRPr sz="2400">
                <a:solidFill>
                  <a:schemeClr val="tx2">
                    <a:lumMod val="25000"/>
                  </a:schemeClr>
                </a:solidFill>
              </a:defRPr>
            </a:lvl2pPr>
            <a:lvl3pPr>
              <a:defRPr sz="2000">
                <a:solidFill>
                  <a:schemeClr val="tx2">
                    <a:lumMod val="25000"/>
                  </a:schemeClr>
                </a:solidFill>
              </a:defRPr>
            </a:lvl3pPr>
            <a:lvl4pPr>
              <a:defRPr sz="1800">
                <a:solidFill>
                  <a:schemeClr val="tx2">
                    <a:lumMod val="25000"/>
                  </a:schemeClr>
                </a:solidFill>
              </a:defRPr>
            </a:lvl4pPr>
            <a:lvl5pPr>
              <a:defRPr sz="1800">
                <a:solidFill>
                  <a:schemeClr val="tx2">
                    <a:lumMod val="25000"/>
                  </a:schemeClr>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Slide Number Placeholder 6"/>
          <p:cNvSpPr>
            <a:spLocks noGrp="1"/>
          </p:cNvSpPr>
          <p:nvPr>
            <p:ph type="sldNum" sz="quarter" idx="12"/>
          </p:nvPr>
        </p:nvSpPr>
        <p:spPr/>
        <p:txBody>
          <a:bodyPr/>
          <a:lstStyle/>
          <a:p>
            <a:fld id="{15817522-A986-45C4-A922-27A575F79250}" type="slidenum">
              <a:rPr lang="en-US" smtClean="0"/>
              <a:pPr/>
              <a:t>‹#›</a:t>
            </a:fld>
            <a:endParaRPr lang="en-US" dirty="0"/>
          </a:p>
        </p:txBody>
      </p:sp>
      <p:sp>
        <p:nvSpPr>
          <p:cNvPr id="8" name="Title 7"/>
          <p:cNvSpPr>
            <a:spLocks noGrp="1"/>
          </p:cNvSpPr>
          <p:nvPr>
            <p:ph type="title"/>
          </p:nvPr>
        </p:nvSpPr>
        <p:spPr>
          <a:xfrm>
            <a:off x="457200" y="274638"/>
            <a:ext cx="8229600" cy="504417"/>
          </a:xfrm>
        </p:spPr>
        <p:txBody>
          <a:bodyPr rtlCol="0">
            <a:normAutofit/>
          </a:bodyPr>
          <a:lstStyle>
            <a:lvl1pPr algn="ctr">
              <a:defRPr sz="3200">
                <a:solidFill>
                  <a:schemeClr val="tx2">
                    <a:lumMod val="25000"/>
                  </a:schemeClr>
                </a:solidFill>
                <a:latin typeface="Constantia" pitchFamily="18" charset="0"/>
              </a:defRPr>
            </a:lvl1pPr>
            <a:extLst/>
          </a:lstStyle>
          <a:p>
            <a:r>
              <a:rPr kumimoji="0" lang="en-US" smtClean="0"/>
              <a:t>Click to edit Master title style</a:t>
            </a:r>
            <a:endParaRPr kumimoji="0"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83053"/>
            <a:ext cx="596002" cy="5960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normAutofit/>
          </a:bodyPr>
          <a:lstStyle>
            <a:lvl1pPr>
              <a:defRPr sz="3200">
                <a:solidFill>
                  <a:schemeClr val="bg2">
                    <a:lumMod val="25000"/>
                  </a:schemeClr>
                </a:solidFill>
                <a:latin typeface="Constantia" pitchFamily="18" charset="0"/>
              </a:defRPr>
            </a:lvl1pPr>
            <a:extLst/>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p:txBody>
          <a:bodyPr/>
          <a:lstStyle/>
          <a:p>
            <a:fld id="{15817522-A986-45C4-A922-27A575F7925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5817522-A986-45C4-A922-27A575F79250}" type="slidenum">
              <a:rPr lang="en-US" smtClean="0"/>
              <a:pPr/>
              <a:t>‹#›</a:t>
            </a:fld>
            <a:endParaRPr lang="en-US" dirty="0"/>
          </a:p>
        </p:txBody>
      </p:sp>
      <p:sp>
        <p:nvSpPr>
          <p:cNvPr id="6" name="Title 5"/>
          <p:cNvSpPr>
            <a:spLocks noGrp="1"/>
          </p:cNvSpPr>
          <p:nvPr>
            <p:ph type="title"/>
          </p:nvPr>
        </p:nvSpPr>
        <p:spPr>
          <a:xfrm>
            <a:off x="457200" y="274638"/>
            <a:ext cx="8229600" cy="626164"/>
          </a:xfrm>
        </p:spPr>
        <p:txBody>
          <a:bodyPr rtlCol="0">
            <a:normAutofit/>
          </a:bodyPr>
          <a:lstStyle>
            <a:lvl1pPr algn="ctr">
              <a:defRPr sz="3200">
                <a:solidFill>
                  <a:schemeClr val="tx2">
                    <a:lumMod val="25000"/>
                  </a:schemeClr>
                </a:solidFill>
                <a:latin typeface="Constantia" pitchFamily="18" charset="0"/>
              </a:defRPr>
            </a:lvl1pPr>
            <a:extLst/>
          </a:lstStyle>
          <a:p>
            <a:r>
              <a:rPr kumimoji="0" lang="en-US" smtClean="0"/>
              <a:t>Click to edit Master title style</a:t>
            </a:r>
            <a:endParaRPr kumimoji="0"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96002" cy="5960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817522-A986-45C4-A922-27A575F79250}" type="slidenum">
              <a:rPr lang="en-US" smtClean="0"/>
              <a:pPr/>
              <a:t>‹#›</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96002" cy="5960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bg2">
                    <a:lumMod val="25000"/>
                  </a:schemeClr>
                </a:solidFill>
                <a:effectLst/>
                <a:latin typeface="Constantia" pitchFamily="18" charset="0"/>
              </a:defRPr>
            </a:lvl1pPr>
            <a:extLst/>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p>
            <a:fld id="{15817522-A986-45C4-A922-27A575F79250}" type="slidenum">
              <a:rPr lang="en-US" smtClean="0"/>
              <a:pPr/>
              <a:t>‹#›</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96002" cy="5960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solidFill>
                  <a:schemeClr val="tx2">
                    <a:lumMod val="25000"/>
                  </a:schemeClr>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5817522-A986-45C4-A922-27A575F79250}" type="slidenum">
              <a:rPr lang="en-US" smtClean="0"/>
              <a:pPr/>
              <a:t>‹#›</a:t>
            </a:fld>
            <a:endParaRPr lang="en-US" dirty="0"/>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lumMod val="75000"/>
                  </a:schemeClr>
                </a:solidFill>
                <a:effectLst>
                  <a:outerShdw blurRad="50800" dist="25000" dir="5400000" algn="t" rotWithShape="0">
                    <a:prstClr val="black">
                      <a:alpha val="45000"/>
                    </a:prstClr>
                  </a:outerShdw>
                </a:effectLst>
                <a:latin typeface="Constantia" pitchFamily="18" charset="0"/>
              </a:defRPr>
            </a:lvl1pPr>
            <a:extLst/>
          </a:lstStyle>
          <a:p>
            <a:r>
              <a:rPr kumimoji="0" lang="en-US" smtClean="0"/>
              <a:t>Click to edit Master title style</a:t>
            </a:r>
            <a:endParaRPr kumimoji="0" lang="en-US" dirty="0"/>
          </a:p>
        </p:txBody>
      </p:sp>
      <p:sp>
        <p:nvSpPr>
          <p:cNvPr id="8" name="Freeform 7"/>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gradFill>
            <a:gsLst>
              <a:gs pos="0">
                <a:srgbClr val="03D4A8"/>
              </a:gs>
              <a:gs pos="25000">
                <a:srgbClr val="21D6E0"/>
              </a:gs>
              <a:gs pos="75000">
                <a:srgbClr val="0087E6"/>
              </a:gs>
              <a:gs pos="100000">
                <a:srgbClr val="005CBF"/>
              </a:gs>
            </a:gsLst>
            <a:lin ang="5400000" scaled="0"/>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3" y="5791254"/>
            <a:ext cx="3402315"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2"/>
          <p:cNvSpPr>
            <a:spLocks noChangeArrowheads="1"/>
          </p:cNvSpPr>
          <p:nvPr/>
        </p:nvSpPr>
        <p:spPr bwMode="auto">
          <a:xfrm>
            <a:off x="0" y="0"/>
            <a:ext cx="9144000" cy="762000"/>
          </a:xfrm>
          <a:prstGeom prst="rect">
            <a:avLst/>
          </a:prstGeom>
          <a:gradFill rotWithShape="0">
            <a:gsLst>
              <a:gs pos="4000">
                <a:srgbClr val="9BB8FF">
                  <a:alpha val="69804"/>
                </a:srgbClr>
              </a:gs>
              <a:gs pos="21000">
                <a:srgbClr val="99CCFF"/>
              </a:gs>
              <a:gs pos="100000">
                <a:schemeClr val="bg1"/>
              </a:gs>
            </a:gsLst>
            <a:lin ang="5400000" scaled="0"/>
          </a:gradFill>
          <a:ln w="12700">
            <a:noFill/>
            <a:miter lim="800000"/>
            <a:headEnd type="none" w="sm" len="sm"/>
            <a:tailEnd type="none" w="sm" len="sm"/>
          </a:ln>
          <a:effectLst/>
        </p:spPr>
        <p:txBody>
          <a:bodyPr wrap="none" anchor="ctr"/>
          <a:lstStyle/>
          <a:p>
            <a:endParaRPr lang="en-US" dirty="0"/>
          </a:p>
        </p:txBody>
      </p:sp>
      <p:sp>
        <p:nvSpPr>
          <p:cNvPr id="13" name="Freeform 12"/>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95BCE7">
              <a:alpha val="4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66FF"/>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9237" y="5791254"/>
            <a:ext cx="3402315" cy="1080868"/>
          </a:xfrm>
          <a:prstGeom prst="rtTriangle">
            <a:avLst/>
          </a:prstGeom>
          <a:solidFill>
            <a:srgbClr val="0066FF"/>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1F98F60-9F2D-4A3E-A8BA-1B173B9B7706}" type="datetimeFigureOut">
              <a:rPr lang="en-US" smtClean="0"/>
              <a:pPr/>
              <a:t>5/3/2018</a:t>
            </a:fld>
            <a:endParaRPr lang="en-US" dirty="0"/>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15817522-A986-45C4-A922-27A575F79250}" type="slidenum">
              <a:rPr lang="en-US" smtClean="0"/>
              <a:pPr/>
              <a:t>‹#›</a:t>
            </a:fld>
            <a:endParaRPr lang="en-US" dirty="0"/>
          </a:p>
        </p:txBody>
      </p:sp>
      <p:sp>
        <p:nvSpPr>
          <p:cNvPr id="11" name="Isosceles Triangle 10"/>
          <p:cNvSpPr/>
          <p:nvPr/>
        </p:nvSpPr>
        <p:spPr>
          <a:xfrm>
            <a:off x="0" y="6172200"/>
            <a:ext cx="9144000" cy="685800"/>
          </a:xfrm>
          <a:prstGeom prst="triangle">
            <a:avLst>
              <a:gd name="adj" fmla="val 100000"/>
            </a:avLst>
          </a:prstGeom>
          <a:solidFill>
            <a:srgbClr val="0944FF"/>
          </a:solidFill>
          <a:ln>
            <a:solidFill>
              <a:srgbClr val="094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rgbClr val="002060"/>
        </a:buClr>
        <a:buSzPct val="68000"/>
        <a:buFont typeface="Wingdings 3"/>
        <a:buChar char=""/>
        <a:defRPr kumimoji="0" sz="2700" kern="1200">
          <a:solidFill>
            <a:srgbClr val="002060"/>
          </a:solidFill>
          <a:latin typeface="Constantia" pitchFamily="18" charset="0"/>
          <a:ea typeface="+mn-ea"/>
          <a:cs typeface="+mn-cs"/>
        </a:defRPr>
      </a:lvl1pPr>
      <a:lvl2pPr marL="621792" indent="-228600" algn="l" rtl="0" eaLnBrk="1" latinLnBrk="0" hangingPunct="1">
        <a:spcBef>
          <a:spcPts val="324"/>
        </a:spcBef>
        <a:buClr>
          <a:srgbClr val="0000CC"/>
        </a:buClr>
        <a:buFont typeface="Wingdings" pitchFamily="2" charset="2"/>
        <a:buChar char="§"/>
        <a:defRPr kumimoji="0" sz="2300" kern="1200">
          <a:solidFill>
            <a:srgbClr val="002060"/>
          </a:solidFill>
          <a:latin typeface="Constantia" pitchFamily="18" charset="0"/>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rgbClr val="002060"/>
          </a:solidFill>
          <a:latin typeface="Constantia" pitchFamily="18" charset="0"/>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rgbClr val="002060"/>
          </a:solidFill>
          <a:latin typeface="Constantia" pitchFamily="18" charset="0"/>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rgbClr val="002060"/>
          </a:solidFill>
          <a:latin typeface="Constantia" pitchFamily="18" charset="0"/>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osa.ms.gov/"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5691" y="609600"/>
            <a:ext cx="8305800" cy="1295400"/>
          </a:xfrm>
        </p:spPr>
        <p:txBody>
          <a:bodyPr>
            <a:noAutofit/>
          </a:bodyPr>
          <a:lstStyle/>
          <a:p>
            <a:pPr algn="ctr"/>
            <a:r>
              <a:rPr lang="en-US" sz="3600" dirty="0" smtClean="0">
                <a:solidFill>
                  <a:schemeClr val="tx1"/>
                </a:solidFill>
                <a:effectLst>
                  <a:outerShdw blurRad="38100" dist="38100" dir="2700000" algn="tl">
                    <a:srgbClr val="000000">
                      <a:alpha val="43137"/>
                    </a:srgbClr>
                  </a:outerShdw>
                </a:effectLst>
              </a:rPr>
              <a:t>Recovering From A Natural Disaster</a:t>
            </a:r>
            <a:br>
              <a:rPr lang="en-US" sz="3600" dirty="0" smtClean="0">
                <a:solidFill>
                  <a:schemeClr val="tx1"/>
                </a:solidFill>
                <a:effectLst>
                  <a:outerShdw blurRad="38100" dist="38100" dir="2700000" algn="tl">
                    <a:srgbClr val="000000">
                      <a:alpha val="43137"/>
                    </a:srgbClr>
                  </a:outerShdw>
                </a:effectLst>
              </a:rPr>
            </a:br>
            <a:endParaRPr lang="en-US" sz="2000" b="1" dirty="0">
              <a:solidFill>
                <a:schemeClr val="tx1"/>
              </a:solidFill>
              <a:effectLst>
                <a:outerShdw blurRad="38100" dist="38100" dir="2700000" algn="tl">
                  <a:srgbClr val="000000">
                    <a:alpha val="43137"/>
                  </a:srgbClr>
                </a:outerShdw>
              </a:effectLst>
            </a:endParaRPr>
          </a:p>
        </p:txBody>
      </p:sp>
      <p:sp>
        <p:nvSpPr>
          <p:cNvPr id="4" name="Subtitle 3"/>
          <p:cNvSpPr>
            <a:spLocks noGrp="1"/>
          </p:cNvSpPr>
          <p:nvPr>
            <p:ph type="subTitle" idx="1"/>
          </p:nvPr>
        </p:nvSpPr>
        <p:spPr>
          <a:xfrm>
            <a:off x="457200" y="3962400"/>
            <a:ext cx="8305800" cy="2057400"/>
          </a:xfrm>
        </p:spPr>
        <p:txBody>
          <a:bodyPr>
            <a:normAutofit lnSpcReduction="10000"/>
          </a:bodyPr>
          <a:lstStyle/>
          <a:p>
            <a:pPr algn="ctr"/>
            <a:r>
              <a:rPr lang="en-US" b="1" dirty="0" smtClean="0">
                <a:solidFill>
                  <a:schemeClr val="tx1"/>
                </a:solidFill>
                <a:effectLst>
                  <a:outerShdw blurRad="38100" dist="38100" dir="2700000" algn="tl">
                    <a:srgbClr val="000000">
                      <a:alpha val="43137"/>
                    </a:srgbClr>
                  </a:outerShdw>
                </a:effectLst>
              </a:rPr>
              <a:t>Sam Atkinson</a:t>
            </a:r>
            <a:endParaRPr lang="en-US" b="1" dirty="0">
              <a:solidFill>
                <a:schemeClr val="tx1"/>
              </a:solidFill>
              <a:effectLst>
                <a:outerShdw blurRad="38100" dist="38100" dir="2700000" algn="tl">
                  <a:srgbClr val="000000">
                    <a:alpha val="43137"/>
                  </a:srgbClr>
                </a:outerShdw>
              </a:effectLst>
            </a:endParaRPr>
          </a:p>
          <a:p>
            <a:pPr algn="ctr"/>
            <a:r>
              <a:rPr lang="en-US" sz="2400" i="1" dirty="0" smtClean="0">
                <a:solidFill>
                  <a:schemeClr val="tx1"/>
                </a:solidFill>
                <a:effectLst>
                  <a:outerShdw blurRad="38100" dist="38100" dir="2700000" algn="tl">
                    <a:srgbClr val="000000">
                      <a:alpha val="43137"/>
                    </a:srgbClr>
                  </a:outerShdw>
                </a:effectLst>
              </a:rPr>
              <a:t>Director of Special Projects and Audit Response</a:t>
            </a:r>
          </a:p>
          <a:p>
            <a:pPr algn="ctr"/>
            <a:r>
              <a:rPr lang="en-US" sz="2400" i="1" dirty="0" smtClean="0">
                <a:solidFill>
                  <a:schemeClr val="tx1"/>
                </a:solidFill>
                <a:effectLst>
                  <a:outerShdw blurRad="38100" dist="38100" dir="2700000" algn="tl">
                    <a:srgbClr val="000000">
                      <a:alpha val="43137"/>
                    </a:srgbClr>
                  </a:outerShdw>
                </a:effectLst>
              </a:rPr>
              <a:t>MS Office of the State Auditor</a:t>
            </a:r>
          </a:p>
          <a:p>
            <a:pPr algn="ctr"/>
            <a:endParaRPr lang="en-US" sz="2400" i="1" dirty="0" smtClean="0">
              <a:solidFill>
                <a:schemeClr val="tx1"/>
              </a:solidFill>
            </a:endParaRPr>
          </a:p>
          <a:p>
            <a:pPr algn="ctr"/>
            <a:r>
              <a:rPr lang="en-US" dirty="0" smtClean="0">
                <a:solidFill>
                  <a:schemeClr val="tx1"/>
                </a:solidFill>
              </a:rPr>
              <a:t>May, 2018</a:t>
            </a:r>
            <a:endParaRPr lang="en-US" dirty="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791" y="2209800"/>
            <a:ext cx="1371600"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478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761999"/>
            <a:ext cx="4953000" cy="6428674"/>
          </a:xfrm>
          <a:prstGeom prst="rect">
            <a:avLst/>
          </a:prstGeom>
        </p:spPr>
      </p:pic>
      <p:sp>
        <p:nvSpPr>
          <p:cNvPr id="2" name="Content Placeholder 1"/>
          <p:cNvSpPr>
            <a:spLocks noGrp="1"/>
          </p:cNvSpPr>
          <p:nvPr>
            <p:ph idx="1"/>
          </p:nvPr>
        </p:nvSpPr>
        <p:spPr>
          <a:xfrm>
            <a:off x="228600" y="885244"/>
            <a:ext cx="4267200" cy="5334000"/>
          </a:xfrm>
        </p:spPr>
        <p:txBody>
          <a:bodyPr>
            <a:noAutofit/>
          </a:bodyPr>
          <a:lstStyle/>
          <a:p>
            <a:r>
              <a:rPr lang="en-US" sz="2800" dirty="0" smtClean="0"/>
              <a:t>Fraud Hotline</a:t>
            </a:r>
          </a:p>
          <a:p>
            <a:endParaRPr lang="en-US" sz="1200" dirty="0" smtClean="0"/>
          </a:p>
          <a:p>
            <a:r>
              <a:rPr lang="en-US" sz="2800" dirty="0" smtClean="0"/>
              <a:t>Report Fraud Advertisements</a:t>
            </a:r>
          </a:p>
          <a:p>
            <a:endParaRPr lang="en-US" sz="1200" dirty="0"/>
          </a:p>
          <a:p>
            <a:r>
              <a:rPr lang="en-US" sz="2800" dirty="0" smtClean="0"/>
              <a:t>Katrina Fraud Unit</a:t>
            </a:r>
          </a:p>
          <a:p>
            <a:endParaRPr lang="en-US" sz="1200" dirty="0"/>
          </a:p>
          <a:p>
            <a:r>
              <a:rPr lang="en-US" sz="2800" dirty="0" smtClean="0"/>
              <a:t>Federal/State Team with FBI, USAG, Homeland Security, FEMA, and OIG</a:t>
            </a:r>
          </a:p>
          <a:p>
            <a:pPr marL="109728" indent="0" algn="ctr">
              <a:buNone/>
            </a:pPr>
            <a:r>
              <a:rPr lang="en-US" sz="2800" i="1" dirty="0" smtClean="0"/>
              <a:t>Estimated &lt; 0.5% Undetected Fraud in MS</a:t>
            </a:r>
          </a:p>
        </p:txBody>
      </p:sp>
      <p:sp>
        <p:nvSpPr>
          <p:cNvPr id="3" name="Title 2"/>
          <p:cNvSpPr>
            <a:spLocks noGrp="1"/>
          </p:cNvSpPr>
          <p:nvPr>
            <p:ph type="title"/>
          </p:nvPr>
        </p:nvSpPr>
        <p:spPr>
          <a:xfrm>
            <a:off x="838200" y="152400"/>
            <a:ext cx="8229600" cy="702364"/>
          </a:xfrm>
        </p:spPr>
        <p:txBody>
          <a:bodyPr>
            <a:normAutofit/>
          </a:bodyPr>
          <a:lstStyle/>
          <a:p>
            <a:r>
              <a:rPr lang="en-US" sz="3600" dirty="0" smtClean="0"/>
              <a:t>Katrina: Preventing Fraud</a:t>
            </a:r>
            <a:endParaRPr lang="en-US" sz="3600" dirty="0"/>
          </a:p>
        </p:txBody>
      </p:sp>
    </p:spTree>
    <p:extLst>
      <p:ext uri="{BB962C8B-B14F-4D97-AF65-F5344CB8AC3E}">
        <p14:creationId xmlns:p14="http://schemas.microsoft.com/office/powerpoint/2010/main" val="1373840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552598"/>
            <a:ext cx="4876800" cy="6311153"/>
          </a:xfrm>
          <a:prstGeom prst="rect">
            <a:avLst/>
          </a:prstGeom>
        </p:spPr>
      </p:pic>
      <p:sp>
        <p:nvSpPr>
          <p:cNvPr id="3" name="Title 2"/>
          <p:cNvSpPr>
            <a:spLocks noGrp="1"/>
          </p:cNvSpPr>
          <p:nvPr>
            <p:ph type="title"/>
          </p:nvPr>
        </p:nvSpPr>
        <p:spPr>
          <a:xfrm>
            <a:off x="838200" y="152400"/>
            <a:ext cx="8229600" cy="702364"/>
          </a:xfrm>
        </p:spPr>
        <p:txBody>
          <a:bodyPr>
            <a:normAutofit/>
          </a:bodyPr>
          <a:lstStyle/>
          <a:p>
            <a:r>
              <a:rPr lang="en-US" sz="3600" dirty="0" smtClean="0"/>
              <a:t>Fraud Prevention</a:t>
            </a:r>
            <a:endParaRPr lang="en-US" sz="3600" dirty="0"/>
          </a:p>
        </p:txBody>
      </p:sp>
      <p:sp>
        <p:nvSpPr>
          <p:cNvPr id="5" name="Content Placeholder 1"/>
          <p:cNvSpPr>
            <a:spLocks noGrp="1"/>
          </p:cNvSpPr>
          <p:nvPr>
            <p:ph idx="1"/>
          </p:nvPr>
        </p:nvSpPr>
        <p:spPr>
          <a:xfrm>
            <a:off x="237309" y="1066800"/>
            <a:ext cx="3657600" cy="4952999"/>
          </a:xfrm>
        </p:spPr>
        <p:txBody>
          <a:bodyPr>
            <a:noAutofit/>
          </a:bodyPr>
          <a:lstStyle/>
          <a:p>
            <a:r>
              <a:rPr lang="en-US" sz="2800" dirty="0" smtClean="0"/>
              <a:t>For Homeowners and Businesses</a:t>
            </a:r>
          </a:p>
          <a:p>
            <a:pPr marL="109728" indent="0">
              <a:buNone/>
            </a:pPr>
            <a:endParaRPr lang="en-US" sz="1600" dirty="0" smtClean="0"/>
          </a:p>
          <a:p>
            <a:r>
              <a:rPr lang="en-US" sz="2800" dirty="0" smtClean="0"/>
              <a:t>Provided to local government officials for distribution</a:t>
            </a:r>
          </a:p>
          <a:p>
            <a:pPr marL="109728" indent="0">
              <a:buNone/>
            </a:pPr>
            <a:endParaRPr lang="en-US" sz="1600" dirty="0" smtClean="0"/>
          </a:p>
          <a:p>
            <a:r>
              <a:rPr lang="en-US" sz="2800" dirty="0" smtClean="0"/>
              <a:t>Provided to radios, newspapers, and TV stations to raise awareness</a:t>
            </a:r>
          </a:p>
        </p:txBody>
      </p:sp>
    </p:spTree>
    <p:extLst>
      <p:ext uri="{BB962C8B-B14F-4D97-AF65-F5344CB8AC3E}">
        <p14:creationId xmlns:p14="http://schemas.microsoft.com/office/powerpoint/2010/main" val="1359975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52400"/>
            <a:ext cx="8229600" cy="702364"/>
          </a:xfrm>
        </p:spPr>
        <p:txBody>
          <a:bodyPr>
            <a:normAutofit/>
          </a:bodyPr>
          <a:lstStyle/>
          <a:p>
            <a:r>
              <a:rPr lang="en-US" sz="3600" dirty="0" smtClean="0"/>
              <a:t>Long Term Fraud Prevention</a:t>
            </a:r>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788701"/>
            <a:ext cx="5715000" cy="6069299"/>
          </a:xfrm>
          <a:prstGeom prst="rect">
            <a:avLst/>
          </a:prstGeom>
        </p:spPr>
      </p:pic>
    </p:spTree>
    <p:extLst>
      <p:ext uri="{BB962C8B-B14F-4D97-AF65-F5344CB8AC3E}">
        <p14:creationId xmlns:p14="http://schemas.microsoft.com/office/powerpoint/2010/main" val="1378459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878713"/>
            <a:ext cx="4620358" cy="5979287"/>
          </a:xfrm>
          <a:prstGeom prst="rect">
            <a:avLst/>
          </a:prstGeom>
        </p:spPr>
      </p:pic>
      <p:sp>
        <p:nvSpPr>
          <p:cNvPr id="2" name="Content Placeholder 1"/>
          <p:cNvSpPr>
            <a:spLocks noGrp="1"/>
          </p:cNvSpPr>
          <p:nvPr>
            <p:ph idx="1"/>
          </p:nvPr>
        </p:nvSpPr>
        <p:spPr>
          <a:xfrm>
            <a:off x="152400" y="1143001"/>
            <a:ext cx="4648200" cy="5105400"/>
          </a:xfrm>
        </p:spPr>
        <p:txBody>
          <a:bodyPr>
            <a:normAutofit fontScale="92500" lnSpcReduction="10000"/>
          </a:bodyPr>
          <a:lstStyle/>
          <a:p>
            <a:r>
              <a:rPr lang="en-US" sz="3600" dirty="0" smtClean="0"/>
              <a:t>Tracked, Audited, and Reported Recovery Funds</a:t>
            </a:r>
          </a:p>
          <a:p>
            <a:pPr marL="109728" indent="0">
              <a:buNone/>
            </a:pPr>
            <a:endParaRPr lang="en-US" sz="3600" dirty="0" smtClean="0"/>
          </a:p>
          <a:p>
            <a:r>
              <a:rPr lang="en-US" sz="3600" dirty="0" smtClean="0"/>
              <a:t>Monitored and Audited Oversight of Contracts</a:t>
            </a:r>
          </a:p>
          <a:p>
            <a:endParaRPr lang="en-US" sz="3600" dirty="0"/>
          </a:p>
          <a:p>
            <a:r>
              <a:rPr lang="en-US" sz="3600" dirty="0" smtClean="0"/>
              <a:t>OSA Property Division</a:t>
            </a:r>
          </a:p>
        </p:txBody>
      </p:sp>
      <p:sp>
        <p:nvSpPr>
          <p:cNvPr id="3" name="Title 2"/>
          <p:cNvSpPr>
            <a:spLocks noGrp="1"/>
          </p:cNvSpPr>
          <p:nvPr>
            <p:ph type="title"/>
          </p:nvPr>
        </p:nvSpPr>
        <p:spPr>
          <a:xfrm>
            <a:off x="838200" y="152400"/>
            <a:ext cx="8229600" cy="702364"/>
          </a:xfrm>
        </p:spPr>
        <p:txBody>
          <a:bodyPr>
            <a:normAutofit/>
          </a:bodyPr>
          <a:lstStyle/>
          <a:p>
            <a:r>
              <a:rPr lang="en-US" sz="3600" dirty="0" smtClean="0"/>
              <a:t>Katrina: The Later Years</a:t>
            </a:r>
            <a:endParaRPr lang="en-US" sz="3600" dirty="0"/>
          </a:p>
        </p:txBody>
      </p:sp>
    </p:spTree>
    <p:extLst>
      <p:ext uri="{BB962C8B-B14F-4D97-AF65-F5344CB8AC3E}">
        <p14:creationId xmlns:p14="http://schemas.microsoft.com/office/powerpoint/2010/main" val="3793849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1"/>
            <a:ext cx="8839200" cy="5105400"/>
          </a:xfrm>
        </p:spPr>
        <p:txBody>
          <a:bodyPr>
            <a:normAutofit/>
          </a:bodyPr>
          <a:lstStyle/>
          <a:p>
            <a:pPr lvl="0"/>
            <a:r>
              <a:rPr lang="en-US" sz="3200" b="1" dirty="0" smtClean="0"/>
              <a:t>Federal Government Demands Repayment</a:t>
            </a:r>
          </a:p>
          <a:p>
            <a:pPr lvl="0"/>
            <a:endParaRPr lang="en-US" sz="1600" b="1" dirty="0" smtClean="0"/>
          </a:p>
          <a:p>
            <a:pPr lvl="1"/>
            <a:r>
              <a:rPr lang="en-US" sz="2800" b="1" dirty="0" smtClean="0"/>
              <a:t>$1.8 billion/7,500 </a:t>
            </a:r>
            <a:r>
              <a:rPr lang="en-US" sz="2800" b="1" dirty="0"/>
              <a:t>c</a:t>
            </a:r>
            <a:r>
              <a:rPr lang="en-US" sz="2800" b="1" dirty="0" smtClean="0"/>
              <a:t>laims sampled</a:t>
            </a:r>
          </a:p>
          <a:p>
            <a:pPr lvl="1"/>
            <a:endParaRPr lang="en-US" sz="1600" b="1" dirty="0" smtClean="0"/>
          </a:p>
          <a:p>
            <a:pPr lvl="1"/>
            <a:r>
              <a:rPr lang="en-US" sz="2800" b="1" dirty="0" smtClean="0"/>
              <a:t>More than $25 million determined to have been misspent</a:t>
            </a:r>
          </a:p>
          <a:p>
            <a:pPr lvl="1"/>
            <a:endParaRPr lang="en-US" sz="1600" b="1" dirty="0" smtClean="0"/>
          </a:p>
          <a:p>
            <a:r>
              <a:rPr lang="en-US" sz="3200" b="1" dirty="0" smtClean="0"/>
              <a:t>Multi Agency Team</a:t>
            </a:r>
          </a:p>
          <a:p>
            <a:endParaRPr lang="en-US" sz="1600" b="1" dirty="0" smtClean="0"/>
          </a:p>
          <a:p>
            <a:pPr lvl="1"/>
            <a:r>
              <a:rPr lang="en-US" sz="2800" b="1" dirty="0"/>
              <a:t>OSA work resulted in reduction to below $200,000</a:t>
            </a:r>
          </a:p>
          <a:p>
            <a:endParaRPr lang="en-US" sz="3200" b="1" dirty="0" smtClean="0"/>
          </a:p>
        </p:txBody>
      </p:sp>
      <p:sp>
        <p:nvSpPr>
          <p:cNvPr id="3" name="Title 2"/>
          <p:cNvSpPr>
            <a:spLocks noGrp="1"/>
          </p:cNvSpPr>
          <p:nvPr>
            <p:ph type="title"/>
          </p:nvPr>
        </p:nvSpPr>
        <p:spPr>
          <a:xfrm>
            <a:off x="838200" y="152400"/>
            <a:ext cx="8229600" cy="702364"/>
          </a:xfrm>
        </p:spPr>
        <p:txBody>
          <a:bodyPr>
            <a:normAutofit/>
          </a:bodyPr>
          <a:lstStyle/>
          <a:p>
            <a:r>
              <a:rPr lang="en-US" sz="3600" dirty="0" smtClean="0"/>
              <a:t>Katrina: 2012</a:t>
            </a:r>
            <a:endParaRPr lang="en-US" sz="3600" dirty="0"/>
          </a:p>
        </p:txBody>
      </p:sp>
    </p:spTree>
    <p:extLst>
      <p:ext uri="{BB962C8B-B14F-4D97-AF65-F5344CB8AC3E}">
        <p14:creationId xmlns:p14="http://schemas.microsoft.com/office/powerpoint/2010/main" val="216843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txBox="1">
            <a:spLocks noGrp="1"/>
          </p:cNvSpPr>
          <p:nvPr>
            <p:ph type="subTitle" idx="1"/>
          </p:nvPr>
        </p:nvSpPr>
        <p:spPr>
          <a:xfrm>
            <a:off x="762000" y="1219200"/>
            <a:ext cx="7924800" cy="4062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464646"/>
                </a:solidFill>
                <a:effectLst/>
                <a:uLnTx/>
                <a:uFillTx/>
              </a:rPr>
              <a:t>Thank You!</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2800" kern="0" dirty="0">
              <a:solidFill>
                <a:srgbClr val="464646"/>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464646"/>
                </a:solidFill>
                <a:effectLst/>
                <a:uLnTx/>
                <a:uFillTx/>
              </a:rPr>
              <a:t>Sam Atkinson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464646"/>
                </a:solidFill>
                <a:effectLst/>
                <a:uLnTx/>
                <a:uFillTx/>
              </a:rPr>
              <a:t>P.O. Box 956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464646"/>
                </a:solidFill>
                <a:effectLst/>
                <a:uLnTx/>
                <a:uFillTx/>
              </a:rPr>
              <a:t>Jackson, MS 39205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rgbClr val="464646"/>
                </a:solidFill>
                <a:effectLst/>
                <a:uLnTx/>
                <a:uFillTx/>
              </a:rPr>
              <a:t>Ph</a:t>
            </a:r>
            <a:r>
              <a:rPr kumimoji="0" lang="en-US" sz="2800" b="0" i="0" u="none" strike="noStrike" kern="0" cap="none" spc="0" normalizeH="0" baseline="0" noProof="0" dirty="0" smtClean="0">
                <a:ln>
                  <a:noFill/>
                </a:ln>
                <a:solidFill>
                  <a:srgbClr val="464646"/>
                </a:solidFill>
                <a:effectLst/>
                <a:uLnTx/>
                <a:uFillTx/>
              </a:rPr>
              <a:t>: 601-576-2800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464646"/>
                </a:solidFill>
                <a:effectLst/>
                <a:uLnTx/>
                <a:uFillTx/>
              </a:rPr>
              <a:t>      800-321-1275 (statewide)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464646"/>
                </a:solidFill>
                <a:effectLst/>
                <a:uLnTx/>
                <a:uFillTx/>
              </a:rPr>
              <a:t>Web: </a:t>
            </a:r>
            <a:r>
              <a:rPr kumimoji="0" lang="en-US" sz="2800" b="0" i="0" u="none" strike="noStrike" kern="0" cap="none" spc="0" normalizeH="0" baseline="0" noProof="0" dirty="0" smtClean="0">
                <a:ln>
                  <a:noFill/>
                </a:ln>
                <a:solidFill>
                  <a:srgbClr val="464646"/>
                </a:solidFill>
                <a:effectLst/>
                <a:uLnTx/>
                <a:uFillTx/>
                <a:hlinkClick r:id="rId3"/>
              </a:rPr>
              <a:t>www.osa.ms.gov</a:t>
            </a:r>
            <a:endParaRPr kumimoji="0" lang="en-US" sz="2800" b="0" i="0" u="none" strike="noStrike" kern="0" cap="none" spc="0" normalizeH="0" baseline="0" noProof="0" dirty="0" smtClean="0">
              <a:ln>
                <a:noFill/>
              </a:ln>
              <a:solidFill>
                <a:srgbClr val="464646"/>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64646"/>
                </a:solidFill>
                <a:effectLst/>
                <a:uLnTx/>
                <a:uFillTx/>
              </a:rPr>
              <a:t>	</a:t>
            </a:r>
          </a:p>
        </p:txBody>
      </p:sp>
    </p:spTree>
    <p:extLst>
      <p:ext uri="{BB962C8B-B14F-4D97-AF65-F5344CB8AC3E}">
        <p14:creationId xmlns:p14="http://schemas.microsoft.com/office/powerpoint/2010/main" val="271737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3200400" cy="4952999"/>
          </a:xfrm>
        </p:spPr>
        <p:txBody>
          <a:bodyPr>
            <a:normAutofit/>
          </a:bodyPr>
          <a:lstStyle/>
          <a:p>
            <a:r>
              <a:rPr lang="en-US" sz="2400" dirty="0" smtClean="0"/>
              <a:t>At </a:t>
            </a:r>
            <a:r>
              <a:rPr lang="en-US" sz="2400" dirty="0"/>
              <a:t>6:10 </a:t>
            </a:r>
            <a:r>
              <a:rPr lang="en-US" sz="2400" dirty="0" smtClean="0"/>
              <a:t>AM, Katrina </a:t>
            </a:r>
            <a:r>
              <a:rPr lang="en-US" sz="2400" dirty="0"/>
              <a:t>made its </a:t>
            </a:r>
            <a:r>
              <a:rPr lang="en-US" sz="2400" dirty="0" smtClean="0"/>
              <a:t>third </a:t>
            </a:r>
            <a:r>
              <a:rPr lang="en-US" sz="2400" dirty="0"/>
              <a:t>landfall as a strong Category 3 hurricane at Bay St. Louis, MS, with </a:t>
            </a:r>
            <a:r>
              <a:rPr lang="en-US" sz="2400" b="1" i="1" u="sng" dirty="0"/>
              <a:t>sustained</a:t>
            </a:r>
            <a:r>
              <a:rPr lang="en-US" sz="2400" dirty="0"/>
              <a:t> winds of </a:t>
            </a:r>
            <a:r>
              <a:rPr lang="en-US" sz="2400" b="1" dirty="0"/>
              <a:t>more than 125 mph </a:t>
            </a:r>
            <a:r>
              <a:rPr lang="en-US" sz="2400" dirty="0"/>
              <a:t>(205 km/h), </a:t>
            </a:r>
            <a:r>
              <a:rPr lang="en-US" sz="2400" dirty="0" smtClean="0"/>
              <a:t>and gusts over 140 mph.</a:t>
            </a:r>
            <a:endParaRPr lang="en-US" sz="2400" dirty="0"/>
          </a:p>
        </p:txBody>
      </p:sp>
      <p:sp>
        <p:nvSpPr>
          <p:cNvPr id="3" name="Title 2"/>
          <p:cNvSpPr>
            <a:spLocks noGrp="1"/>
          </p:cNvSpPr>
          <p:nvPr>
            <p:ph type="title"/>
          </p:nvPr>
        </p:nvSpPr>
        <p:spPr>
          <a:xfrm>
            <a:off x="457200" y="76200"/>
            <a:ext cx="8229600" cy="702364"/>
          </a:xfrm>
        </p:spPr>
        <p:txBody>
          <a:bodyPr>
            <a:normAutofit/>
          </a:bodyPr>
          <a:lstStyle/>
          <a:p>
            <a:r>
              <a:rPr lang="en-US" sz="3600" dirty="0" smtClean="0"/>
              <a:t>Katrina: August 29, 2005</a:t>
            </a:r>
            <a:endParaRPr lang="en-US" sz="3600" dirty="0"/>
          </a:p>
        </p:txBody>
      </p:sp>
      <p:pic>
        <p:nvPicPr>
          <p:cNvPr id="4" name="Picture 3"/>
          <p:cNvPicPr>
            <a:picLocks noChangeAspect="1"/>
          </p:cNvPicPr>
          <p:nvPr/>
        </p:nvPicPr>
        <p:blipFill>
          <a:blip r:embed="rId3"/>
          <a:stretch>
            <a:fillRect/>
          </a:stretch>
        </p:blipFill>
        <p:spPr>
          <a:xfrm>
            <a:off x="3521648" y="742312"/>
            <a:ext cx="5588485" cy="6107221"/>
          </a:xfrm>
          <a:prstGeom prst="rect">
            <a:avLst/>
          </a:prstGeom>
        </p:spPr>
      </p:pic>
    </p:spTree>
    <p:extLst>
      <p:ext uri="{BB962C8B-B14F-4D97-AF65-F5344CB8AC3E}">
        <p14:creationId xmlns:p14="http://schemas.microsoft.com/office/powerpoint/2010/main" val="294997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8686800" cy="4952999"/>
          </a:xfrm>
        </p:spPr>
        <p:txBody>
          <a:bodyPr>
            <a:normAutofit/>
          </a:bodyPr>
          <a:lstStyle/>
          <a:p>
            <a:r>
              <a:rPr lang="en-US" sz="2800" dirty="0" smtClean="0"/>
              <a:t>Storm Surge</a:t>
            </a:r>
          </a:p>
          <a:p>
            <a:pPr lvl="1"/>
            <a:endParaRPr lang="en-US" sz="1200" dirty="0" smtClean="0"/>
          </a:p>
          <a:p>
            <a:pPr lvl="1"/>
            <a:r>
              <a:rPr lang="en-US" sz="2400" dirty="0" smtClean="0"/>
              <a:t>28-37 </a:t>
            </a:r>
            <a:r>
              <a:rPr lang="en-US" sz="2400" dirty="0" err="1" smtClean="0"/>
              <a:t>ft</a:t>
            </a:r>
            <a:r>
              <a:rPr lang="en-US" sz="2400" dirty="0" smtClean="0"/>
              <a:t> in Bay St. Louis and Waveland, MS</a:t>
            </a:r>
          </a:p>
          <a:p>
            <a:pPr lvl="1"/>
            <a:r>
              <a:rPr lang="en-US" sz="2400" dirty="0" smtClean="0"/>
              <a:t>20+ ft. in Biloxi and Pascagoula more than 55 miles away</a:t>
            </a:r>
          </a:p>
          <a:p>
            <a:endParaRPr lang="en-US" sz="2400" dirty="0"/>
          </a:p>
          <a:p>
            <a:r>
              <a:rPr lang="en-US" sz="2800" dirty="0" smtClean="0"/>
              <a:t>Destruction and Tornadoes across Mississippi</a:t>
            </a:r>
          </a:p>
          <a:p>
            <a:endParaRPr lang="en-US" sz="2400" dirty="0"/>
          </a:p>
          <a:p>
            <a:r>
              <a:rPr lang="en-US" sz="2800" dirty="0" smtClean="0"/>
              <a:t>Survived Camille, Destroyed by Katrina</a:t>
            </a:r>
          </a:p>
          <a:p>
            <a:endParaRPr lang="en-US" sz="2400" dirty="0"/>
          </a:p>
          <a:p>
            <a:r>
              <a:rPr lang="en-US" sz="2800" dirty="0" smtClean="0"/>
              <a:t>Buildings, Homes, Roads, Underground Infrastructure—All Destroyed</a:t>
            </a:r>
            <a:endParaRPr lang="en-US" sz="2800" dirty="0"/>
          </a:p>
        </p:txBody>
      </p:sp>
      <p:sp>
        <p:nvSpPr>
          <p:cNvPr id="3" name="Title 2"/>
          <p:cNvSpPr>
            <a:spLocks noGrp="1"/>
          </p:cNvSpPr>
          <p:nvPr>
            <p:ph type="title"/>
          </p:nvPr>
        </p:nvSpPr>
        <p:spPr>
          <a:xfrm>
            <a:off x="457200" y="76200"/>
            <a:ext cx="8229600" cy="702364"/>
          </a:xfrm>
        </p:spPr>
        <p:txBody>
          <a:bodyPr>
            <a:normAutofit/>
          </a:bodyPr>
          <a:lstStyle/>
          <a:p>
            <a:r>
              <a:rPr lang="en-US" sz="3600" dirty="0" smtClean="0"/>
              <a:t>Katrina: August 29, 2005</a:t>
            </a:r>
            <a:endParaRPr lang="en-US" sz="3600" dirty="0"/>
          </a:p>
        </p:txBody>
      </p:sp>
    </p:spTree>
    <p:extLst>
      <p:ext uri="{BB962C8B-B14F-4D97-AF65-F5344CB8AC3E}">
        <p14:creationId xmlns:p14="http://schemas.microsoft.com/office/powerpoint/2010/main" val="4130162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8839200" cy="4952999"/>
          </a:xfrm>
        </p:spPr>
        <p:txBody>
          <a:bodyPr>
            <a:normAutofit/>
          </a:bodyPr>
          <a:lstStyle/>
          <a:p>
            <a:r>
              <a:rPr lang="en-US" sz="2400" dirty="0" smtClean="0"/>
              <a:t>Two days to prepare</a:t>
            </a:r>
          </a:p>
          <a:p>
            <a:endParaRPr lang="en-US" sz="2400" dirty="0" smtClean="0"/>
          </a:p>
          <a:p>
            <a:r>
              <a:rPr lang="en-US" sz="2400" dirty="0" smtClean="0"/>
              <a:t>Worked with Emergency Management</a:t>
            </a:r>
          </a:p>
          <a:p>
            <a:endParaRPr lang="en-US" sz="2400" dirty="0"/>
          </a:p>
          <a:p>
            <a:r>
              <a:rPr lang="en-US" sz="2400" dirty="0" smtClean="0"/>
              <a:t>Prepared Information for Government Officials</a:t>
            </a:r>
          </a:p>
          <a:p>
            <a:endParaRPr lang="en-US" sz="2400" dirty="0"/>
          </a:p>
          <a:p>
            <a:r>
              <a:rPr lang="en-US" sz="2400" dirty="0" smtClean="0"/>
              <a:t>Investigators Assigned to Work with Other First Responders</a:t>
            </a:r>
          </a:p>
          <a:p>
            <a:endParaRPr lang="en-US" sz="2400" dirty="0"/>
          </a:p>
          <a:p>
            <a:r>
              <a:rPr lang="en-US" sz="2400" dirty="0" smtClean="0"/>
              <a:t>Placed Audit Employees at State EOC</a:t>
            </a:r>
          </a:p>
          <a:p>
            <a:endParaRPr lang="en-US" sz="2400" dirty="0"/>
          </a:p>
          <a:p>
            <a:r>
              <a:rPr lang="en-US" sz="2400" dirty="0" smtClean="0"/>
              <a:t>Made Pre-Storm Contact with All OSA Employees</a:t>
            </a:r>
          </a:p>
        </p:txBody>
      </p:sp>
      <p:sp>
        <p:nvSpPr>
          <p:cNvPr id="3" name="Title 2"/>
          <p:cNvSpPr>
            <a:spLocks noGrp="1"/>
          </p:cNvSpPr>
          <p:nvPr>
            <p:ph type="title"/>
          </p:nvPr>
        </p:nvSpPr>
        <p:spPr>
          <a:xfrm>
            <a:off x="838200" y="152400"/>
            <a:ext cx="8229600" cy="702364"/>
          </a:xfrm>
        </p:spPr>
        <p:txBody>
          <a:bodyPr>
            <a:normAutofit/>
          </a:bodyPr>
          <a:lstStyle/>
          <a:p>
            <a:r>
              <a:rPr lang="en-US" sz="3600" dirty="0" smtClean="0"/>
              <a:t>Katrina: Auditor’s Role</a:t>
            </a:r>
            <a:endParaRPr lang="en-US" sz="3600" dirty="0"/>
          </a:p>
        </p:txBody>
      </p:sp>
    </p:spTree>
    <p:extLst>
      <p:ext uri="{BB962C8B-B14F-4D97-AF65-F5344CB8AC3E}">
        <p14:creationId xmlns:p14="http://schemas.microsoft.com/office/powerpoint/2010/main" val="2538617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105399"/>
          </a:xfrm>
        </p:spPr>
        <p:txBody>
          <a:bodyPr>
            <a:noAutofit/>
          </a:bodyPr>
          <a:lstStyle/>
          <a:p>
            <a:r>
              <a:rPr lang="en-US" sz="3200" dirty="0" smtClean="0"/>
              <a:t>Internal Operations the Day After</a:t>
            </a:r>
          </a:p>
          <a:p>
            <a:pPr marL="109728" indent="0">
              <a:buNone/>
            </a:pPr>
            <a:endParaRPr lang="en-US" sz="1050" dirty="0" smtClean="0"/>
          </a:p>
          <a:p>
            <a:pPr lvl="1"/>
            <a:r>
              <a:rPr lang="en-US" sz="2800" dirty="0" smtClean="0"/>
              <a:t>Employee Contact</a:t>
            </a:r>
          </a:p>
          <a:p>
            <a:pPr lvl="1"/>
            <a:endParaRPr lang="en-US" sz="1050" dirty="0" smtClean="0"/>
          </a:p>
          <a:p>
            <a:pPr lvl="1"/>
            <a:r>
              <a:rPr lang="en-US" sz="2800" dirty="0" smtClean="0"/>
              <a:t>PAYDAY-NO ELECTRICITY</a:t>
            </a:r>
          </a:p>
          <a:p>
            <a:pPr lvl="1"/>
            <a:endParaRPr lang="en-US" sz="1050" dirty="0" smtClean="0"/>
          </a:p>
          <a:p>
            <a:pPr lvl="1"/>
            <a:r>
              <a:rPr lang="en-US" sz="2800" dirty="0" smtClean="0"/>
              <a:t>Deploy Staff</a:t>
            </a:r>
          </a:p>
          <a:p>
            <a:pPr marL="393192" lvl="1" indent="0">
              <a:buNone/>
            </a:pPr>
            <a:endParaRPr lang="en-US" sz="1200" dirty="0" smtClean="0"/>
          </a:p>
          <a:p>
            <a:r>
              <a:rPr lang="en-US" sz="3200" dirty="0" smtClean="0"/>
              <a:t>External Work Immediately After</a:t>
            </a:r>
          </a:p>
          <a:p>
            <a:endParaRPr lang="en-US" sz="1050" dirty="0" smtClean="0"/>
          </a:p>
          <a:p>
            <a:pPr lvl="1"/>
            <a:r>
              <a:rPr lang="en-US" sz="2800" dirty="0" smtClean="0"/>
              <a:t>Devastating Losses, Public and Private (affecting government services)</a:t>
            </a:r>
          </a:p>
          <a:p>
            <a:pPr marL="393192" lvl="1" indent="0">
              <a:buNone/>
            </a:pPr>
            <a:endParaRPr lang="en-US" sz="1000" dirty="0" smtClean="0"/>
          </a:p>
          <a:p>
            <a:pPr lvl="1"/>
            <a:r>
              <a:rPr lang="en-US" sz="2800" dirty="0" smtClean="0"/>
              <a:t>PAYDAY</a:t>
            </a:r>
          </a:p>
        </p:txBody>
      </p:sp>
      <p:sp>
        <p:nvSpPr>
          <p:cNvPr id="3" name="Title 2"/>
          <p:cNvSpPr>
            <a:spLocks noGrp="1"/>
          </p:cNvSpPr>
          <p:nvPr>
            <p:ph type="title"/>
          </p:nvPr>
        </p:nvSpPr>
        <p:spPr/>
        <p:txBody>
          <a:bodyPr>
            <a:normAutofit/>
          </a:bodyPr>
          <a:lstStyle/>
          <a:p>
            <a:r>
              <a:rPr lang="en-US" sz="3600" dirty="0" smtClean="0"/>
              <a:t>Katrina: The Aftermath</a:t>
            </a:r>
            <a:endParaRPr lang="en-US" sz="3600" dirty="0"/>
          </a:p>
        </p:txBody>
      </p:sp>
    </p:spTree>
    <p:extLst>
      <p:ext uri="{BB962C8B-B14F-4D97-AF65-F5344CB8AC3E}">
        <p14:creationId xmlns:p14="http://schemas.microsoft.com/office/powerpoint/2010/main" val="4158700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Before and After</a:t>
            </a:r>
            <a:endParaRPr lang="en-US" dirty="0"/>
          </a:p>
        </p:txBody>
      </p:sp>
      <p:pic>
        <p:nvPicPr>
          <p:cNvPr id="4" name="Picture 3"/>
          <p:cNvPicPr>
            <a:picLocks noChangeAspect="1"/>
          </p:cNvPicPr>
          <p:nvPr/>
        </p:nvPicPr>
        <p:blipFill>
          <a:blip r:embed="rId3"/>
          <a:stretch>
            <a:fillRect/>
          </a:stretch>
        </p:blipFill>
        <p:spPr>
          <a:xfrm>
            <a:off x="5135749" y="1066800"/>
            <a:ext cx="3859440" cy="2897896"/>
          </a:xfrm>
          <a:prstGeom prst="rect">
            <a:avLst/>
          </a:prstGeom>
        </p:spPr>
      </p:pic>
      <p:pic>
        <p:nvPicPr>
          <p:cNvPr id="10" name="Picture 9"/>
          <p:cNvPicPr>
            <a:picLocks noChangeAspect="1"/>
          </p:cNvPicPr>
          <p:nvPr/>
        </p:nvPicPr>
        <p:blipFill>
          <a:blip r:embed="rId4"/>
          <a:stretch>
            <a:fillRect/>
          </a:stretch>
        </p:blipFill>
        <p:spPr>
          <a:xfrm>
            <a:off x="0" y="1066800"/>
            <a:ext cx="4917765" cy="3270313"/>
          </a:xfrm>
          <a:prstGeom prst="rect">
            <a:avLst/>
          </a:prstGeom>
        </p:spPr>
      </p:pic>
      <p:pic>
        <p:nvPicPr>
          <p:cNvPr id="11" name="Picture 10"/>
          <p:cNvPicPr>
            <a:picLocks noChangeAspect="1"/>
          </p:cNvPicPr>
          <p:nvPr/>
        </p:nvPicPr>
        <p:blipFill>
          <a:blip r:embed="rId5"/>
          <a:stretch>
            <a:fillRect/>
          </a:stretch>
        </p:blipFill>
        <p:spPr>
          <a:xfrm>
            <a:off x="4419600" y="3767225"/>
            <a:ext cx="4575589" cy="3050392"/>
          </a:xfrm>
          <a:prstGeom prst="rect">
            <a:avLst/>
          </a:prstGeom>
        </p:spPr>
      </p:pic>
      <p:pic>
        <p:nvPicPr>
          <p:cNvPr id="5" name="Picture 4"/>
          <p:cNvPicPr>
            <a:picLocks noChangeAspect="1"/>
          </p:cNvPicPr>
          <p:nvPr/>
        </p:nvPicPr>
        <p:blipFill>
          <a:blip r:embed="rId6"/>
          <a:stretch>
            <a:fillRect/>
          </a:stretch>
        </p:blipFill>
        <p:spPr>
          <a:xfrm>
            <a:off x="0" y="3640935"/>
            <a:ext cx="4310608" cy="3236659"/>
          </a:xfrm>
          <a:prstGeom prst="rect">
            <a:avLst/>
          </a:prstGeom>
        </p:spPr>
      </p:pic>
    </p:spTree>
    <p:extLst>
      <p:ext uri="{BB962C8B-B14F-4D97-AF65-F5344CB8AC3E}">
        <p14:creationId xmlns:p14="http://schemas.microsoft.com/office/powerpoint/2010/main" val="1745984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67200" y="3179717"/>
            <a:ext cx="4881154" cy="3660866"/>
          </a:xfrm>
          <a:prstGeom prst="rect">
            <a:avLst/>
          </a:prstGeom>
        </p:spPr>
      </p:pic>
      <p:sp>
        <p:nvSpPr>
          <p:cNvPr id="3" name="Title 2"/>
          <p:cNvSpPr>
            <a:spLocks noGrp="1"/>
          </p:cNvSpPr>
          <p:nvPr>
            <p:ph type="title"/>
          </p:nvPr>
        </p:nvSpPr>
        <p:spPr/>
        <p:txBody>
          <a:bodyPr/>
          <a:lstStyle/>
          <a:p>
            <a:r>
              <a:rPr lang="en-US" dirty="0" smtClean="0"/>
              <a:t>Before and After</a:t>
            </a:r>
            <a:endParaRPr lang="en-US" dirty="0"/>
          </a:p>
        </p:txBody>
      </p:sp>
      <p:pic>
        <p:nvPicPr>
          <p:cNvPr id="11" name="Picture 10"/>
          <p:cNvPicPr>
            <a:picLocks noChangeAspect="1"/>
          </p:cNvPicPr>
          <p:nvPr/>
        </p:nvPicPr>
        <p:blipFill>
          <a:blip r:embed="rId4"/>
          <a:stretch>
            <a:fillRect/>
          </a:stretch>
        </p:blipFill>
        <p:spPr>
          <a:xfrm>
            <a:off x="0" y="1016313"/>
            <a:ext cx="5164775" cy="3869608"/>
          </a:xfrm>
          <a:prstGeom prst="rect">
            <a:avLst/>
          </a:prstGeom>
        </p:spPr>
      </p:pic>
    </p:spTree>
    <p:extLst>
      <p:ext uri="{BB962C8B-B14F-4D97-AF65-F5344CB8AC3E}">
        <p14:creationId xmlns:p14="http://schemas.microsoft.com/office/powerpoint/2010/main" val="1314541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Before and After</a:t>
            </a:r>
            <a:endParaRPr lang="en-US" dirty="0"/>
          </a:p>
        </p:txBody>
      </p:sp>
      <p:pic>
        <p:nvPicPr>
          <p:cNvPr id="4" name="Picture 3"/>
          <p:cNvPicPr>
            <a:picLocks noChangeAspect="1"/>
          </p:cNvPicPr>
          <p:nvPr/>
        </p:nvPicPr>
        <p:blipFill>
          <a:blip r:embed="rId3"/>
          <a:stretch>
            <a:fillRect/>
          </a:stretch>
        </p:blipFill>
        <p:spPr>
          <a:xfrm>
            <a:off x="152400" y="1229497"/>
            <a:ext cx="4114800" cy="5399903"/>
          </a:xfrm>
          <a:prstGeom prst="rect">
            <a:avLst/>
          </a:prstGeom>
        </p:spPr>
      </p:pic>
      <p:pic>
        <p:nvPicPr>
          <p:cNvPr id="6" name="Picture 5"/>
          <p:cNvPicPr>
            <a:picLocks noChangeAspect="1"/>
          </p:cNvPicPr>
          <p:nvPr/>
        </p:nvPicPr>
        <p:blipFill>
          <a:blip r:embed="rId4"/>
          <a:stretch>
            <a:fillRect/>
          </a:stretch>
        </p:blipFill>
        <p:spPr>
          <a:xfrm>
            <a:off x="5067959" y="1214257"/>
            <a:ext cx="3594892" cy="2692470"/>
          </a:xfrm>
          <a:prstGeom prst="rect">
            <a:avLst/>
          </a:prstGeom>
        </p:spPr>
      </p:pic>
      <p:pic>
        <p:nvPicPr>
          <p:cNvPr id="7" name="Picture 6"/>
          <p:cNvPicPr>
            <a:picLocks noChangeAspect="1"/>
          </p:cNvPicPr>
          <p:nvPr/>
        </p:nvPicPr>
        <p:blipFill>
          <a:blip r:embed="rId5"/>
          <a:stretch>
            <a:fillRect/>
          </a:stretch>
        </p:blipFill>
        <p:spPr>
          <a:xfrm>
            <a:off x="5046188" y="3929448"/>
            <a:ext cx="3644966" cy="2735460"/>
          </a:xfrm>
          <a:prstGeom prst="rect">
            <a:avLst/>
          </a:prstGeom>
        </p:spPr>
      </p:pic>
    </p:spTree>
    <p:extLst>
      <p:ext uri="{BB962C8B-B14F-4D97-AF65-F5344CB8AC3E}">
        <p14:creationId xmlns:p14="http://schemas.microsoft.com/office/powerpoint/2010/main" val="3761692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43000"/>
            <a:ext cx="8493034" cy="5105400"/>
          </a:xfrm>
        </p:spPr>
        <p:txBody>
          <a:bodyPr>
            <a:normAutofit/>
          </a:bodyPr>
          <a:lstStyle/>
          <a:p>
            <a:r>
              <a:rPr lang="en-US" sz="3600" dirty="0" smtClean="0"/>
              <a:t>Investigators &amp; Financial Auditors</a:t>
            </a:r>
          </a:p>
          <a:p>
            <a:endParaRPr lang="en-US" sz="1800" dirty="0" smtClean="0"/>
          </a:p>
          <a:p>
            <a:r>
              <a:rPr lang="en-US" sz="3600" dirty="0" smtClean="0"/>
              <a:t>Technical Assistance &amp; Performance Audit</a:t>
            </a:r>
          </a:p>
          <a:p>
            <a:endParaRPr lang="en-US" sz="1800" dirty="0" smtClean="0"/>
          </a:p>
          <a:p>
            <a:r>
              <a:rPr lang="en-US" sz="3600" dirty="0" smtClean="0"/>
              <a:t>Work with Federal Officials</a:t>
            </a:r>
          </a:p>
          <a:p>
            <a:endParaRPr lang="en-US" sz="1800" dirty="0" smtClean="0"/>
          </a:p>
          <a:p>
            <a:r>
              <a:rPr lang="en-US" sz="3600" dirty="0" smtClean="0"/>
              <a:t>Review Purchasing/Contracting Laws</a:t>
            </a:r>
            <a:r>
              <a:rPr lang="en-US" sz="3200" dirty="0" smtClean="0"/>
              <a:t> </a:t>
            </a:r>
          </a:p>
          <a:p>
            <a:endParaRPr lang="en-US" sz="1800" dirty="0" smtClean="0"/>
          </a:p>
          <a:p>
            <a:r>
              <a:rPr lang="en-US" sz="3600" dirty="0" smtClean="0"/>
              <a:t>Provide Information &amp; Assistance</a:t>
            </a:r>
          </a:p>
        </p:txBody>
      </p:sp>
      <p:sp>
        <p:nvSpPr>
          <p:cNvPr id="3" name="Title 2"/>
          <p:cNvSpPr>
            <a:spLocks noGrp="1"/>
          </p:cNvSpPr>
          <p:nvPr>
            <p:ph type="title"/>
          </p:nvPr>
        </p:nvSpPr>
        <p:spPr>
          <a:xfrm>
            <a:off x="838200" y="152400"/>
            <a:ext cx="8229600" cy="702364"/>
          </a:xfrm>
        </p:spPr>
        <p:txBody>
          <a:bodyPr>
            <a:normAutofit/>
          </a:bodyPr>
          <a:lstStyle/>
          <a:p>
            <a:r>
              <a:rPr lang="en-US" sz="3600" dirty="0" smtClean="0"/>
              <a:t>Katrina: The Aftermath</a:t>
            </a:r>
            <a:endParaRPr lang="en-US" sz="3600" dirty="0"/>
          </a:p>
        </p:txBody>
      </p:sp>
    </p:spTree>
    <p:extLst>
      <p:ext uri="{BB962C8B-B14F-4D97-AF65-F5344CB8AC3E}">
        <p14:creationId xmlns:p14="http://schemas.microsoft.com/office/powerpoint/2010/main" val="31278792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PT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22391</TotalTime>
  <Words>1111</Words>
  <Application>Microsoft Office PowerPoint</Application>
  <PresentationFormat>On-screen Show (4:3)</PresentationFormat>
  <Paragraphs>188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Constantia</vt:lpstr>
      <vt:lpstr>Lucida Sans Unicode</vt:lpstr>
      <vt:lpstr>Wingdings</vt:lpstr>
      <vt:lpstr>Wingdings 2</vt:lpstr>
      <vt:lpstr>Wingdings 3</vt:lpstr>
      <vt:lpstr>PPT Theme</vt:lpstr>
      <vt:lpstr>Recovering From A Natural Disaster </vt:lpstr>
      <vt:lpstr>Katrina: August 29, 2005</vt:lpstr>
      <vt:lpstr>Katrina: August 29, 2005</vt:lpstr>
      <vt:lpstr>Katrina: Auditor’s Role</vt:lpstr>
      <vt:lpstr>Katrina: The Aftermath</vt:lpstr>
      <vt:lpstr>Before and After</vt:lpstr>
      <vt:lpstr>Before and After</vt:lpstr>
      <vt:lpstr>Before and After</vt:lpstr>
      <vt:lpstr>Katrina: The Aftermath</vt:lpstr>
      <vt:lpstr>Katrina: Preventing Fraud</vt:lpstr>
      <vt:lpstr>Fraud Prevention</vt:lpstr>
      <vt:lpstr>Long Term Fraud Prevention</vt:lpstr>
      <vt:lpstr>Katrina: The Later Years</vt:lpstr>
      <vt:lpstr>Katrina: 2012</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Kahn</dc:creator>
  <cp:lastModifiedBy>Sam Atkinson</cp:lastModifiedBy>
  <cp:revision>357</cp:revision>
  <cp:lastPrinted>2018-05-03T19:38:45Z</cp:lastPrinted>
  <dcterms:created xsi:type="dcterms:W3CDTF">2013-04-11T17:59:15Z</dcterms:created>
  <dcterms:modified xsi:type="dcterms:W3CDTF">2018-05-03T20:55:56Z</dcterms:modified>
</cp:coreProperties>
</file>