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70" r:id="rId2"/>
    <p:sldId id="307" r:id="rId3"/>
    <p:sldId id="306" r:id="rId4"/>
    <p:sldId id="339" r:id="rId5"/>
    <p:sldId id="308" r:id="rId6"/>
    <p:sldId id="319" r:id="rId7"/>
    <p:sldId id="321" r:id="rId8"/>
    <p:sldId id="324" r:id="rId9"/>
    <p:sldId id="323" r:id="rId10"/>
    <p:sldId id="322" r:id="rId11"/>
    <p:sldId id="320" r:id="rId12"/>
    <p:sldId id="312" r:id="rId13"/>
    <p:sldId id="311" r:id="rId14"/>
    <p:sldId id="315" r:id="rId15"/>
    <p:sldId id="340" r:id="rId16"/>
    <p:sldId id="310" r:id="rId17"/>
    <p:sldId id="316" r:id="rId18"/>
    <p:sldId id="313" r:id="rId19"/>
    <p:sldId id="341" r:id="rId20"/>
    <p:sldId id="337" r:id="rId21"/>
    <p:sldId id="338" r:id="rId22"/>
    <p:sldId id="309" r:id="rId23"/>
    <p:sldId id="314" r:id="rId24"/>
    <p:sldId id="327" r:id="rId25"/>
    <p:sldId id="332" r:id="rId26"/>
    <p:sldId id="333" r:id="rId27"/>
    <p:sldId id="335" r:id="rId28"/>
    <p:sldId id="336" r:id="rId29"/>
    <p:sldId id="342" r:id="rId30"/>
    <p:sldId id="343" r:id="rId31"/>
    <p:sldId id="344" r:id="rId32"/>
    <p:sldId id="345" r:id="rId33"/>
    <p:sldId id="346" r:id="rId34"/>
    <p:sldId id="347" r:id="rId35"/>
    <p:sldId id="328" r:id="rId3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5BBAF6"/>
    <a:srgbClr val="EAF9FC"/>
    <a:srgbClr val="0066FF"/>
    <a:srgbClr val="0000FF"/>
    <a:srgbClr val="9BB8FF"/>
    <a:srgbClr val="81A5FF"/>
    <a:srgbClr val="6591FF"/>
    <a:srgbClr val="3366FF"/>
    <a:srgbClr val="95B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16" autoAdjust="0"/>
  </p:normalViewPr>
  <p:slideViewPr>
    <p:cSldViewPr>
      <p:cViewPr varScale="1">
        <p:scale>
          <a:sx n="81" d="100"/>
          <a:sy n="81" d="100"/>
        </p:scale>
        <p:origin x="-9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D9986-09B6-400C-9829-D44324B517CA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83152-433E-4755-8D76-FEE30C1B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2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0621-FB6B-4C2E-91B9-56440EC066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2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364"/>
          </a:xfrm>
        </p:spPr>
        <p:txBody>
          <a:bodyPr rtlCol="0">
            <a:normAutofit/>
          </a:bodyPr>
          <a:lstStyle>
            <a:lvl1pPr algn="ctr">
              <a:defRPr sz="320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solidFill>
                  <a:schemeClr val="accent5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2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2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417"/>
          </a:xfrm>
        </p:spPr>
        <p:txBody>
          <a:bodyPr rtlCol="0">
            <a:normAutofit/>
          </a:bodyPr>
          <a:lstStyle>
            <a:lvl1pPr algn="ctr">
              <a:defRPr sz="320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164"/>
          </a:xfrm>
        </p:spPr>
        <p:txBody>
          <a:bodyPr rtlCol="0">
            <a:normAutofit/>
          </a:bodyPr>
          <a:lstStyle>
            <a:lvl1pPr algn="ctr">
              <a:defRPr sz="320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bg2">
                    <a:lumMod val="25000"/>
                  </a:schemeClr>
                </a:solidFill>
                <a:effectLst/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503" y="560531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>
                    <a:lumMod val="75000"/>
                  </a:schemeClr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Constantia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4000">
                <a:srgbClr val="9BB8FF">
                  <a:alpha val="69804"/>
                </a:srgbClr>
              </a:gs>
              <a:gs pos="21000">
                <a:srgbClr val="99CCFF"/>
              </a:gs>
              <a:gs pos="100000">
                <a:schemeClr val="bg1"/>
              </a:gs>
            </a:gsLst>
            <a:lin ang="5400000" scaled="0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20789798">
            <a:off x="47636" y="5032612"/>
            <a:ext cx="5476352" cy="228439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9CCFF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rot="21165489">
            <a:off x="-56492" y="5461560"/>
            <a:ext cx="3898451" cy="156908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9237" y="5791254"/>
            <a:ext cx="3402315" cy="1080868"/>
          </a:xfrm>
          <a:prstGeom prst="rtTriangle">
            <a:avLst/>
          </a:prstGeom>
          <a:solidFill>
            <a:srgbClr val="0066FF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6167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9/29/2015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D9F1097-6767-4145-AE33-F312AF24BA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0" y="5181600"/>
            <a:ext cx="9144000" cy="1676400"/>
          </a:xfrm>
          <a:prstGeom prst="triangle">
            <a:avLst>
              <a:gd name="adj" fmla="val 100000"/>
            </a:avLst>
          </a:prstGeom>
          <a:gradFill>
            <a:gsLst>
              <a:gs pos="43342">
                <a:srgbClr val="5E8AFF"/>
              </a:gs>
              <a:gs pos="35390">
                <a:srgbClr val="6EA1FF"/>
              </a:gs>
              <a:gs pos="14582">
                <a:srgbClr val="85C2FF"/>
              </a:gs>
              <a:gs pos="24000">
                <a:srgbClr val="85C2FF"/>
              </a:gs>
              <a:gs pos="6000">
                <a:schemeClr val="bg2"/>
              </a:gs>
              <a:gs pos="91000">
                <a:srgbClr val="0000FF"/>
              </a:gs>
            </a:gsLst>
            <a:lin ang="5400000" scaled="0"/>
          </a:gradFill>
          <a:ln>
            <a:noFill/>
          </a:ln>
          <a:effectLst>
            <a:outerShdw blurRad="50800" dist="38100" dir="18900000" algn="bl" rotWithShape="0">
              <a:srgbClr val="EAF9F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950688"/>
            <a:ext cx="762000" cy="76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5936159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EAF9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Stacey E. Pickering</a:t>
            </a:r>
          </a:p>
          <a:p>
            <a:pPr algn="ctr"/>
            <a:endParaRPr lang="en-US" sz="1200" b="0" dirty="0" smtClean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r>
              <a:rPr lang="en-US" sz="1400" b="1" dirty="0" smtClean="0">
                <a:solidFill>
                  <a:srgbClr val="EAF9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Mississippi</a:t>
            </a:r>
            <a:r>
              <a:rPr lang="en-US" sz="1400" b="1" baseline="0" dirty="0" smtClean="0">
                <a:solidFill>
                  <a:srgbClr val="EAF9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State Auditor</a:t>
            </a:r>
            <a:endParaRPr lang="en-US" sz="1400" b="1" dirty="0" smtClean="0">
              <a:solidFill>
                <a:srgbClr val="EAF9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781800" y="6361287"/>
            <a:ext cx="1219200" cy="9369"/>
          </a:xfrm>
          <a:prstGeom prst="line">
            <a:avLst/>
          </a:prstGeom>
          <a:ln w="19050" cap="rnd" cmpd="sng">
            <a:solidFill>
              <a:srgbClr val="EAF9FC"/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1371600"/>
          </a:xfrm>
          <a:prstGeom prst="rect">
            <a:avLst/>
          </a:prstGeom>
          <a:gradFill rotWithShape="0">
            <a:gsLst>
              <a:gs pos="0">
                <a:schemeClr val="bg2">
                  <a:lumMod val="90000"/>
                </a:schemeClr>
              </a:gs>
              <a:gs pos="28000">
                <a:srgbClr val="99CCFF"/>
              </a:gs>
              <a:gs pos="100000">
                <a:schemeClr val="bg1"/>
              </a:gs>
            </a:gsLst>
            <a:lin ang="5400000" scaled="0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>
            <a:off x="0" y="5181600"/>
            <a:ext cx="9144000" cy="1676400"/>
          </a:xfrm>
          <a:prstGeom prst="triangle">
            <a:avLst>
              <a:gd name="adj" fmla="val 100000"/>
            </a:avLst>
          </a:prstGeom>
          <a:gradFill>
            <a:gsLst>
              <a:gs pos="43342">
                <a:srgbClr val="5E8AFF"/>
              </a:gs>
              <a:gs pos="35390">
                <a:srgbClr val="6EA1FF"/>
              </a:gs>
              <a:gs pos="14582">
                <a:srgbClr val="85C2FF"/>
              </a:gs>
              <a:gs pos="24000">
                <a:srgbClr val="85C2FF"/>
              </a:gs>
              <a:gs pos="6000">
                <a:schemeClr val="bg2"/>
              </a:gs>
              <a:gs pos="91000">
                <a:srgbClr val="0000FF"/>
              </a:gs>
            </a:gsLst>
            <a:lin ang="5400000" scaled="0"/>
          </a:gradFill>
          <a:ln>
            <a:noFill/>
          </a:ln>
          <a:effectLst>
            <a:outerShdw blurRad="50800" dist="38100" dir="18900000" algn="bl" rotWithShape="0">
              <a:srgbClr val="EAF9F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455" y="5915531"/>
            <a:ext cx="762000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57800" y="5936159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EAF9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Stacey E. Pickering</a:t>
            </a:r>
          </a:p>
          <a:p>
            <a:pPr algn="ctr"/>
            <a:endParaRPr lang="en-US" sz="700" b="0" dirty="0" smtClean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r>
              <a:rPr lang="en-US" sz="1400" b="1" dirty="0" smtClean="0">
                <a:solidFill>
                  <a:srgbClr val="EAF9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Mississippi</a:t>
            </a:r>
            <a:r>
              <a:rPr lang="en-US" sz="1400" b="1" baseline="0" dirty="0" smtClean="0">
                <a:solidFill>
                  <a:srgbClr val="EAF9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State Auditor</a:t>
            </a:r>
            <a:endParaRPr lang="en-US" sz="1400" b="1" dirty="0" smtClean="0">
              <a:solidFill>
                <a:srgbClr val="EAF9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rgbClr val="002060"/>
        </a:buClr>
        <a:buSzPct val="68000"/>
        <a:buFont typeface="Wingdings 3"/>
        <a:buChar char=""/>
        <a:defRPr kumimoji="0" sz="27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rgbClr val="0000CC"/>
        </a:buClr>
        <a:buFont typeface="Wingdings" pitchFamily="2" charset="2"/>
        <a:buChar char="§"/>
        <a:defRPr kumimoji="0" sz="23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rgbClr val="002060"/>
          </a:solidFill>
          <a:latin typeface="Constantia" pitchFamily="18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" y="1905000"/>
            <a:ext cx="8839200" cy="1828800"/>
          </a:xfr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Public Corruption </a:t>
            </a:r>
            <a:b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Mississippi</a:t>
            </a:r>
            <a:r>
              <a:rPr lang="en-US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40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438400" y="3810000"/>
            <a:ext cx="434340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smtClean="0">
                <a:solidFill>
                  <a:schemeClr val="bg2">
                    <a:lumMod val="10000"/>
                  </a:schemeClr>
                </a:solidFill>
              </a:rPr>
              <a:t>September </a:t>
            </a:r>
            <a:r>
              <a:rPr lang="en-US" sz="2400" smtClean="0">
                <a:solidFill>
                  <a:schemeClr val="bg2">
                    <a:lumMod val="10000"/>
                  </a:schemeClr>
                </a:solidFill>
              </a:rPr>
              <a:t>29,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2015</a:t>
            </a:r>
          </a:p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dirty="0">
              <a:solidFill>
                <a:srgbClr val="00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BKittredge\Desktop\Twit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Ben\AppData\Local\Microsoft\Windows\Temporary Internet Files\Content.Outlook\3T6YW4H0\PCS costs from PCS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927">
            <a:off x="540745" y="576423"/>
            <a:ext cx="3980671" cy="5162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761">
            <a:off x="4391583" y="428263"/>
            <a:ext cx="3893357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BKittredge\Desktop\Facebo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6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en-US" sz="3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9728" indent="0" algn="ctr">
              <a:buNone/>
            </a:pPr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When You Make The Jay Leno Monologue…</a:t>
            </a:r>
            <a:endParaRPr lang="en-US" sz="6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ay Leno jokes about Southaven, Mississippi Mayor Greg Davis...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990600"/>
            <a:ext cx="804545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BKittredge\Desktop\Facebo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Kittredge\Desktop\Twit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3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Submitted false claims for deaths he did not investigate</a:t>
            </a: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Discovered during annual county audit by OSA</a:t>
            </a: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Sentenced to serve four years in prison</a:t>
            </a: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Ordered to pay nearly $400,000 in restitution</a:t>
            </a: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Forfeited all interest in state retirement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 Golding, former Union County Coroner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6" y="152400"/>
            <a:ext cx="7586616" cy="567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5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2308"/>
            <a:ext cx="8786956" cy="4139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43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William Walker, former Executive Director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Sentenced to 5 years in prison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Ordered to pay nearly $700,000 in restitution and fines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Scott Walker, former Consultant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Sentenced to 18 months in prison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Ordered to pay $390,000 in restitution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Michael Janus, former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D’Iberville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City Manager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Sentenced to 21 months in prison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Ordered to pay $180,000 in restitution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 than $1.5 million in demands, restitution and fines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Marine Resources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C:\Users\BKittredge\Pictures\DMR\photo 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3853"/>
            <a:ext cx="3962400" cy="52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Kittredge\Pictures\DMR\phot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3853"/>
            <a:ext cx="3962400" cy="528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Kittredge\Desktop\Faceboo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Kittredge\Desktop\Twit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92829" y="2133600"/>
            <a:ext cx="3200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29593" y="1295400"/>
            <a:ext cx="1308807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228600"/>
            <a:ext cx="7722341" cy="603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BKittredge\Desktop\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Kittredge\Desktop\Twit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6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77690" cy="502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6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178">
            <a:off x="641461" y="1610086"/>
            <a:ext cx="3441476" cy="444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2703">
            <a:off x="1289624" y="593693"/>
            <a:ext cx="3453716" cy="4446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974">
            <a:off x="5037322" y="1579735"/>
            <a:ext cx="3428484" cy="442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5182">
            <a:off x="4382779" y="631455"/>
            <a:ext cx="3443099" cy="4448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8434" y="1266092"/>
            <a:ext cx="3545163" cy="459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BKittredge\Desktop\Faceboo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Kittredge\Desktop\Twit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Uncontested, sitting judge for 28 years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Mishandled Jones County Community Services Program funds for fuel, vehicle, security officer salaries, employer salaries, and private travel.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investigation found $4,699.52 in fuel purchases; $82,637.77 for vehicle purchases and $197,439.50 in courtroom security officers' salaries and employer salary expenses</a:t>
            </a:r>
          </a:p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Issued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demand for $313,726.73.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Billy Joe Landrum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former 18th District Circuit Judge</a:t>
            </a:r>
          </a:p>
        </p:txBody>
      </p:sp>
    </p:spTree>
    <p:extLst>
      <p:ext uri="{BB962C8B-B14F-4D97-AF65-F5344CB8AC3E}">
        <p14:creationId xmlns:p14="http://schemas.microsoft.com/office/powerpoint/2010/main" val="152187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62" y="1371600"/>
            <a:ext cx="4775200" cy="4495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"/>
            <a:ext cx="4191000" cy="3143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9400"/>
            <a:ext cx="4724400" cy="3543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Rectangle 14"/>
          <p:cNvSpPr/>
          <p:nvPr/>
        </p:nvSpPr>
        <p:spPr>
          <a:xfrm>
            <a:off x="3530600" y="85635"/>
            <a:ext cx="56134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“If the auditor believes that I'm going to sit here and suggest that Judge Landrum has done anything illegal or unlawful, then he's the state auditor of la-la land.” –Tom Fortner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676400" y="3429000"/>
            <a:ext cx="4724400" cy="1981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981200" y="2133600"/>
            <a:ext cx="38100" cy="182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4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Convicted of 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mbezzlement in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2007</a:t>
            </a:r>
            <a:endParaRPr lang="en-US" sz="3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Used county owned vehicle for </a:t>
            </a:r>
          </a:p>
          <a:p>
            <a:pPr marL="393192" lvl="1" indent="0">
              <a:buNone/>
            </a:pP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use</a:t>
            </a: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Sentenced to 13 months in prison</a:t>
            </a: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Ordered to pay restitution totaling $6,931.68</a:t>
            </a: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Appeal was rejected by Mississippi Supreme Court &amp; U.S. District Court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James Terry, former Lowndes County Supervisor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WCraft\Desktop\James Terry Mug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997"/>
            <a:ext cx="1847413" cy="2304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1798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28600"/>
            <a:ext cx="769620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4419600" y="3962400"/>
            <a:ext cx="1447801" cy="1447800"/>
          </a:xfrm>
          <a:prstGeom prst="line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28800" y="1111718"/>
            <a:ext cx="4038600" cy="2850682"/>
          </a:xfrm>
          <a:prstGeom prst="line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85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4876800"/>
          </a:xfrm>
        </p:spPr>
        <p:txBody>
          <a:bodyPr>
            <a:noAutofit/>
          </a:bodyPr>
          <a:lstStyle/>
          <a:p>
            <a:pPr marL="594360" indent="-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Former Cafeteria Manager at the Mississippi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Guard Youth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ChalleNGe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Academy at Camp Shelby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Owner of Jerry’s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Seasoned Food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enrollment stayed the same,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food</a:t>
            </a:r>
          </a:p>
          <a:p>
            <a:pPr marL="393192" lvl="1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purchases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increased by $90,000.</a:t>
            </a:r>
          </a:p>
          <a:p>
            <a:pPr lvl="2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Had food stored at his home and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restaurant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Arrested for Grand Larceny on May 24, 2014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Released on a $10,000 bond on May 27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August 20, 2015, Howard was indicted by a Forest County Grand Jury on four counts of embezzlement. 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September 14, 2015, Howard was issued a formal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demand in the amount of $157,385.40.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23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Jerry L.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Howard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WCraft\Desktop\Jerry How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2096958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092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Craft\Desktop\DSC_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422510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 rot="407234">
            <a:off x="1676400" y="3200400"/>
            <a:ext cx="6114589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Craft\Desktop\DSC_0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9470"/>
            <a:ext cx="8081059" cy="541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420030" y="2667000"/>
            <a:ext cx="3380570" cy="297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Craft\Desktop\DSC_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080"/>
            <a:ext cx="3962400" cy="591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WCraft\Desktop\DSC_0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32" y="25080"/>
            <a:ext cx="3962398" cy="591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67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Craft\Desktop\IMAGE-(2.J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24"/>
            <a:ext cx="4009292" cy="633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WCraft\Desktop\DSC_0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92" y="0"/>
            <a:ext cx="4894162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WCraft\Desktop\DSC_0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73" y="2819400"/>
            <a:ext cx="449580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Craft\Desktop\Dal Nelms Mu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85" y="1119554"/>
            <a:ext cx="3333517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502" y="1219200"/>
            <a:ext cx="8229600" cy="46021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Jimmy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Dallan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Nelms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Former 2</a:t>
            </a:r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nd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District Supervisor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guilty to false representation </a:t>
            </a: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defraud government, </a:t>
            </a: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fraudulently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obtaining </a:t>
            </a: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public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funds, and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embezzlement.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eceived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 years in the custody of the MS Department of Corrections with 18 of those years suspended and 12 years to serve  followed by 5 years of post-release supervision, and restitution in the amount of $308, 244.71, $5,000 in fines, and court costs in the amount of $3,157.50.</a:t>
            </a:r>
          </a:p>
          <a:p>
            <a:pPr lvl="1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Alcorn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County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EB0F-8299-4E3C-B8A3-C908C61F9A93}" type="slidenum">
              <a:rPr lang="en-US" smtClean="0">
                <a:solidFill>
                  <a:srgbClr val="002060"/>
                </a:solidFill>
              </a:rPr>
              <a:pPr/>
              <a:t>3</a:t>
            </a:fld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BKittredge\Desktop\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BKittredge\Desktop\Twit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7" y="215536"/>
            <a:ext cx="8539539" cy="549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91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Alcorn County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William Paul Rhodes 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former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Alcorn County Purchasing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clerk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guilty to hindering prosecution,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fraudulently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obtaining public funds, and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false representation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defraud government.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eceived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 years in the custody of the MDOC with 10 of those years suspended, followed by 5 years of post-release supervision, restitution in the amount of $72, 466.28, $5,000 in fines, and court costs in the amount of $1,894.50.</a:t>
            </a:r>
          </a:p>
        </p:txBody>
      </p:sp>
      <p:pic>
        <p:nvPicPr>
          <p:cNvPr id="2054" name="Picture 6" descr="C:\Users\WCraft\Desktop\Paul Rhodes M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43099"/>
            <a:ext cx="1295400" cy="232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413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Craft\Desktop\IMG_10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85798"/>
            <a:ext cx="1607259" cy="2852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Alcorn County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Jimmy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Ray Mitchell 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Alcorn County vendor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guilty to fraudulently obtaining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public</a:t>
            </a: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false representation to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defraud </a:t>
            </a: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government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Received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years in the custody of MDOC, ordered to pay restitution in the amount of $95,382.35, placement in the MDOC intensive supervision program, followed by 5 years of post-release supervision, $5,000 in fines which are suspended, and court costs in the amount of $1,263.00.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2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Alcorn County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Joseph Lin McNair,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Jr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Alcorn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county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vendor 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guilty to false representation to </a:t>
            </a: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defraud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government.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eceived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years in the custody of the </a:t>
            </a: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Mississippi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Corrections, placement in the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MDOC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intensive supervision program, followed by 4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post-release supervision, $5,000 in fines, and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costs in the amount of $631.50.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 descr="C:\Users\WCraft\Desktop\Joseph-McNair-Mu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90600"/>
            <a:ext cx="1871174" cy="2548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2473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Alcorn County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Danny Roy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Peters 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Alcorn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County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vendor 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guilty to false representation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0936" lvl="2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defraud the government.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eceived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years in the custody of the MDOC, placement in the MDOC intensive supervision program, followed by 4 years of post-release supervision, $5,000 in fines, and court costs in the amount of $631.50.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9" name="Picture 3" descr="C:\Users\WCraft\Desktop\Danny Peters M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66800"/>
            <a:ext cx="1904524" cy="1916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6984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70236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Alcorn County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677688" cy="563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44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 smtClean="0">
                <a:solidFill>
                  <a:schemeClr val="bg2">
                    <a:lumMod val="10000"/>
                  </a:schemeClr>
                </a:solidFill>
              </a:rPr>
              <a:t>Thank You!</a:t>
            </a:r>
            <a:endParaRPr lang="en-US" sz="5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1676400"/>
            <a:ext cx="4495800" cy="428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Stacey E. Pickering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Mississippi State Auditor</a:t>
            </a:r>
          </a:p>
          <a:p>
            <a:pPr algn="ctr"/>
            <a:endParaRPr lang="en-US" sz="1100" dirty="0" smtClean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P.O. Box 956</a:t>
            </a: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Jackson, MS 39205</a:t>
            </a:r>
          </a:p>
          <a:p>
            <a:pPr algn="ctr"/>
            <a:endParaRPr lang="en-US" sz="1100" dirty="0" smtClean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Ph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: 601-576-2800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      800-321-1275 (statewide)</a:t>
            </a:r>
          </a:p>
          <a:p>
            <a:pPr algn="ctr"/>
            <a:endParaRPr lang="en-US" sz="1050" dirty="0" smtClean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Website:  </a:t>
            </a:r>
            <a:r>
              <a:rPr lang="en-US" sz="2000" dirty="0" smtClean="0">
                <a:latin typeface="Georgia" panose="02040502050405020303" pitchFamily="18" charset="0"/>
              </a:rPr>
              <a:t>www.osa.ms.gov</a:t>
            </a: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Facebook.com/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StaceyPickering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Twitter: @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MsStateAuditor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@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StaceyPickering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en-US" sz="2000" dirty="0" smtClean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	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  <p:pic>
        <p:nvPicPr>
          <p:cNvPr id="7" name="Picture 3" descr="C:\Users\BKittredge\Desktop\Twit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05155"/>
            <a:ext cx="757034" cy="7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Kittredge\Desktop\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41" y="5205155"/>
            <a:ext cx="757034" cy="7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97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20"/>
                            </p:stCondLst>
                            <p:childTnLst>
                              <p:par>
                                <p:cTn id="60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960"/>
                            </p:stCondLst>
                            <p:childTnLst>
                              <p:par>
                                <p:cTn id="63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0"/>
                            </p:stCondLst>
                            <p:childTnLst>
                              <p:par>
                                <p:cTn id="66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391400" cy="5631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83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6629" y="1219200"/>
            <a:ext cx="8077200" cy="4723808"/>
          </a:xfrm>
          <a:noFill/>
        </p:spPr>
        <p:txBody>
          <a:bodyPr wrap="square">
            <a:normAutofit lnSpcReduction="1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Misuse of public funds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Civil trial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Written demand for $170,000                                                                issued in 2011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Hinds County Chancery Court                                                                   ruling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Must repay remaining $73,915.27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Criminal trial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Guilty of Embezzlement and making False Representations to Defraud the Government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Sentenced to serve 2.5 years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few of the places Davis expensed to the city…</a:t>
            </a:r>
          </a:p>
          <a:p>
            <a:pPr lvl="1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9728" indent="0"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93192" lvl="1" indent="0"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Greg Davis, former Southaven Mayor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65683"/>
            <a:ext cx="3351971" cy="228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68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3851"/>
            <a:ext cx="8534400" cy="600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57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1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38984-57D9-475D-9199-9347F9DF471B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9180"/>
            <a:ext cx="8224838" cy="592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5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BKittredge\Desktop\Face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" y="6052881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Kittredge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6" y="6088035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28600"/>
            <a:ext cx="839787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1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 PPT template- 2-18-14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PPT template- 2-18-14</Template>
  <TotalTime>2297</TotalTime>
  <Words>807</Words>
  <Application>Microsoft Office PowerPoint</Application>
  <PresentationFormat>On-screen Show (4:3)</PresentationFormat>
  <Paragraphs>113</Paragraphs>
  <Slides>35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New PPT template- 2-18-14</vt:lpstr>
      <vt:lpstr>Public Corruption  In Mississippi </vt:lpstr>
      <vt:lpstr>PowerPoint Presentation</vt:lpstr>
      <vt:lpstr>PowerPoint Presentation</vt:lpstr>
      <vt:lpstr>PowerPoint Presentation</vt:lpstr>
      <vt:lpstr>Greg Davis, former Southaven Mayor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 Golding, former Union County Coroner</vt:lpstr>
      <vt:lpstr>PowerPoint Presentation</vt:lpstr>
      <vt:lpstr>PowerPoint Presentation</vt:lpstr>
      <vt:lpstr>Department of Marine Resources</vt:lpstr>
      <vt:lpstr>PowerPoint Presentation</vt:lpstr>
      <vt:lpstr>PowerPoint Presentation</vt:lpstr>
      <vt:lpstr>PowerPoint Presentation</vt:lpstr>
      <vt:lpstr>Billy Joe Landrum  former 18th District Circuit Judge</vt:lpstr>
      <vt:lpstr>PowerPoint Presentation</vt:lpstr>
      <vt:lpstr>James Terry, former Lowndes County Supervisor</vt:lpstr>
      <vt:lpstr>PowerPoint Presentation</vt:lpstr>
      <vt:lpstr>Jerry L. Howard</vt:lpstr>
      <vt:lpstr>PowerPoint Presentation</vt:lpstr>
      <vt:lpstr>PowerPoint Presentation</vt:lpstr>
      <vt:lpstr>PowerPoint Presentation</vt:lpstr>
      <vt:lpstr>PowerPoint Presentation</vt:lpstr>
      <vt:lpstr>Alcorn County</vt:lpstr>
      <vt:lpstr>Alcorn County</vt:lpstr>
      <vt:lpstr>Alcorn County</vt:lpstr>
      <vt:lpstr>Alcorn County</vt:lpstr>
      <vt:lpstr>Alcorn County</vt:lpstr>
      <vt:lpstr>Alcorn County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1 Title 2</dc:title>
  <dc:creator>Brett Kittredge</dc:creator>
  <cp:lastModifiedBy>Will Craft</cp:lastModifiedBy>
  <cp:revision>100</cp:revision>
  <cp:lastPrinted>2014-01-21T15:42:30Z</cp:lastPrinted>
  <dcterms:created xsi:type="dcterms:W3CDTF">2014-08-07T17:56:50Z</dcterms:created>
  <dcterms:modified xsi:type="dcterms:W3CDTF">2015-09-29T21:20:41Z</dcterms:modified>
</cp:coreProperties>
</file>