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17"/>
  </p:notesMasterIdLst>
  <p:handoutMasterIdLst>
    <p:handoutMasterId r:id="rId18"/>
  </p:handoutMasterIdLst>
  <p:sldIdLst>
    <p:sldId id="320" r:id="rId2"/>
    <p:sldId id="414" r:id="rId3"/>
    <p:sldId id="416" r:id="rId4"/>
    <p:sldId id="418" r:id="rId5"/>
    <p:sldId id="419" r:id="rId6"/>
    <p:sldId id="427" r:id="rId7"/>
    <p:sldId id="428" r:id="rId8"/>
    <p:sldId id="429" r:id="rId9"/>
    <p:sldId id="420" r:id="rId10"/>
    <p:sldId id="424" r:id="rId11"/>
    <p:sldId id="422" r:id="rId12"/>
    <p:sldId id="423" r:id="rId13"/>
    <p:sldId id="426" r:id="rId14"/>
    <p:sldId id="425" r:id="rId15"/>
    <p:sldId id="375" r:id="rId1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5000"/>
    <a:srgbClr val="996633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3" autoAdjust="0"/>
    <p:restoredTop sz="48808" autoAdjust="0"/>
  </p:normalViewPr>
  <p:slideViewPr>
    <p:cSldViewPr>
      <p:cViewPr varScale="1">
        <p:scale>
          <a:sx n="45" d="100"/>
          <a:sy n="45" d="100"/>
        </p:scale>
        <p:origin x="257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029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508F44-0154-4758-9F67-0BD0590AAE2E}" type="datetimeFigureOut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D45207-1856-4C5E-8956-94077908F1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81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408E6D-E2D3-411D-8091-490FCF88026B}" type="datetimeFigureOut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72E18A-D823-4C67-8C3B-2588E5B4F3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48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3313" y="352425"/>
            <a:ext cx="4651375" cy="34893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88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55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5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91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00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46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6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2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5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8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6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8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22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2E18A-D823-4C67-8C3B-2588E5B4F38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4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96002" cy="596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96002" cy="596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364"/>
          </a:xfrm>
        </p:spPr>
        <p:txBody>
          <a:bodyPr rtlCol="0">
            <a:normAutofit/>
          </a:bodyPr>
          <a:lstStyle>
            <a:lvl1pPr algn="ctr">
              <a:defRPr sz="320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96002" cy="596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solidFill>
                  <a:schemeClr val="accent5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2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2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417"/>
          </a:xfrm>
        </p:spPr>
        <p:txBody>
          <a:bodyPr rtlCol="0">
            <a:normAutofit/>
          </a:bodyPr>
          <a:lstStyle>
            <a:lvl1pPr algn="ctr">
              <a:defRPr sz="320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3053"/>
            <a:ext cx="596002" cy="596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164"/>
          </a:xfrm>
        </p:spPr>
        <p:txBody>
          <a:bodyPr rtlCol="0">
            <a:normAutofit/>
          </a:bodyPr>
          <a:lstStyle>
            <a:lvl1pPr algn="ctr">
              <a:defRPr sz="320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96002" cy="596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96002" cy="596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bg2">
                    <a:lumMod val="25000"/>
                  </a:schemeClr>
                </a:solidFill>
                <a:effectLst/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96002" cy="596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>
                    <a:lumMod val="75000"/>
                  </a:schemeClr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0">
            <a:gsLst>
              <a:gs pos="4000">
                <a:srgbClr val="9BB8FF">
                  <a:alpha val="69804"/>
                </a:srgbClr>
              </a:gs>
              <a:gs pos="21000">
                <a:srgbClr val="99CCFF"/>
              </a:gs>
              <a:gs pos="100000">
                <a:schemeClr val="bg1"/>
              </a:gs>
            </a:gsLst>
            <a:lin ang="5400000" scaled="0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5BCE7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9237" y="5791254"/>
            <a:ext cx="3402315" cy="1080868"/>
          </a:xfrm>
          <a:prstGeom prst="rtTriangle">
            <a:avLst/>
          </a:prstGeom>
          <a:solidFill>
            <a:srgbClr val="0066FF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1F98F60-9F2D-4A3E-A8BA-1B173B9B7706}" type="datetimeFigureOut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5817522-A986-45C4-A922-27A575F792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>
            <a:off x="0" y="6172200"/>
            <a:ext cx="9144000" cy="685800"/>
          </a:xfrm>
          <a:prstGeom prst="triangle">
            <a:avLst>
              <a:gd name="adj" fmla="val 100000"/>
            </a:avLst>
          </a:prstGeom>
          <a:solidFill>
            <a:srgbClr val="0944FF"/>
          </a:solidFill>
          <a:ln>
            <a:solidFill>
              <a:srgbClr val="09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rgbClr val="002060"/>
        </a:buClr>
        <a:buSzPct val="68000"/>
        <a:buFont typeface="Wingdings 3"/>
        <a:buChar char=""/>
        <a:defRPr kumimoji="0" sz="27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rgbClr val="0000CC"/>
        </a:buClr>
        <a:buFont typeface="Wingdings" pitchFamily="2" charset="2"/>
        <a:buChar char="§"/>
        <a:defRPr kumimoji="0" sz="23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a.ms.gov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5691" y="609600"/>
            <a:ext cx="8305800" cy="1295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Recovering From A Natural Disaster</a:t>
            </a:r>
            <a:b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3962400"/>
            <a:ext cx="8305800" cy="2057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 Atkinson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Special Projects and Audit Response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Office of the State Auditor</a:t>
            </a:r>
          </a:p>
          <a:p>
            <a:pPr algn="ctr"/>
            <a:endParaRPr lang="en-US" sz="2400" i="1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May, 2018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91" y="2209800"/>
            <a:ext cx="1371600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547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61999"/>
            <a:ext cx="4953000" cy="64286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85244"/>
            <a:ext cx="4267200" cy="5334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Fraud Hotline</a:t>
            </a:r>
          </a:p>
          <a:p>
            <a:endParaRPr lang="en-US" sz="1200" dirty="0" smtClean="0"/>
          </a:p>
          <a:p>
            <a:r>
              <a:rPr lang="en-US" sz="2800" dirty="0" smtClean="0"/>
              <a:t>Report Fraud Advertisements</a:t>
            </a:r>
          </a:p>
          <a:p>
            <a:endParaRPr lang="en-US" sz="1200" dirty="0"/>
          </a:p>
          <a:p>
            <a:r>
              <a:rPr lang="en-US" sz="2800" dirty="0" smtClean="0"/>
              <a:t>Katrina Fraud Unit</a:t>
            </a:r>
          </a:p>
          <a:p>
            <a:endParaRPr lang="en-US" sz="1200" dirty="0"/>
          </a:p>
          <a:p>
            <a:r>
              <a:rPr lang="en-US" sz="2800" dirty="0" smtClean="0"/>
              <a:t>Federal/State Team with FBI, USAG, Homeland Security, FEMA, and OIG</a:t>
            </a:r>
          </a:p>
          <a:p>
            <a:pPr marL="109728" indent="0" algn="ctr">
              <a:buNone/>
            </a:pPr>
            <a:r>
              <a:rPr lang="en-US" sz="2800" i="1" dirty="0" smtClean="0"/>
              <a:t>Estimated &lt; 0.5% Undetected Fraud in 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Katrina: Preventing Fraud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38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52598"/>
            <a:ext cx="4876800" cy="63111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Fraud Prevention</a:t>
            </a:r>
            <a:endParaRPr lang="en-US" sz="360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37309" y="1066800"/>
            <a:ext cx="3657600" cy="4952999"/>
          </a:xfrm>
        </p:spPr>
        <p:txBody>
          <a:bodyPr>
            <a:noAutofit/>
          </a:bodyPr>
          <a:lstStyle/>
          <a:p>
            <a:r>
              <a:rPr lang="en-US" sz="2800" dirty="0" smtClean="0"/>
              <a:t>For Homeowners and Businesses</a:t>
            </a:r>
          </a:p>
          <a:p>
            <a:pPr marL="109728" indent="0">
              <a:buNone/>
            </a:pPr>
            <a:endParaRPr lang="en-US" sz="1600" dirty="0" smtClean="0"/>
          </a:p>
          <a:p>
            <a:r>
              <a:rPr lang="en-US" sz="2800" dirty="0" smtClean="0"/>
              <a:t>Provided to local government officials for distribution</a:t>
            </a:r>
          </a:p>
          <a:p>
            <a:pPr marL="109728" indent="0">
              <a:buNone/>
            </a:pPr>
            <a:endParaRPr lang="en-US" sz="1600" dirty="0" smtClean="0"/>
          </a:p>
          <a:p>
            <a:r>
              <a:rPr lang="en-US" sz="2800" dirty="0" smtClean="0"/>
              <a:t>Provided to radios, newspapers, and TV stations to raise awareness</a:t>
            </a:r>
          </a:p>
        </p:txBody>
      </p:sp>
    </p:spTree>
    <p:extLst>
      <p:ext uri="{BB962C8B-B14F-4D97-AF65-F5344CB8AC3E}">
        <p14:creationId xmlns:p14="http://schemas.microsoft.com/office/powerpoint/2010/main" val="13599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Long Term Fraud Prevention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788701"/>
            <a:ext cx="5715000" cy="60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78713"/>
            <a:ext cx="4620358" cy="597928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1"/>
            <a:ext cx="46482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Tracked, Audited, and Reported Recovery Funds</a:t>
            </a:r>
          </a:p>
          <a:p>
            <a:pPr marL="109728" indent="0">
              <a:buNone/>
            </a:pPr>
            <a:endParaRPr lang="en-US" sz="3600" dirty="0" smtClean="0"/>
          </a:p>
          <a:p>
            <a:r>
              <a:rPr lang="en-US" sz="3600" dirty="0" smtClean="0"/>
              <a:t>Monitored and Audited Oversight of Contracts</a:t>
            </a:r>
          </a:p>
          <a:p>
            <a:endParaRPr lang="en-US" sz="3600" dirty="0"/>
          </a:p>
          <a:p>
            <a:r>
              <a:rPr lang="en-US" sz="3600" dirty="0" smtClean="0"/>
              <a:t>OSA Property Division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Katrina: The Later Years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938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1"/>
            <a:ext cx="8839200" cy="5105400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/>
              <a:t>Federal Government Demands Repayment</a:t>
            </a:r>
          </a:p>
          <a:p>
            <a:pPr lvl="0"/>
            <a:endParaRPr lang="en-US" sz="1600" b="1" dirty="0" smtClean="0"/>
          </a:p>
          <a:p>
            <a:pPr lvl="1"/>
            <a:r>
              <a:rPr lang="en-US" sz="2800" b="1" dirty="0" smtClean="0"/>
              <a:t>$1.8 billion/7,500 </a:t>
            </a:r>
            <a:r>
              <a:rPr lang="en-US" sz="2800" b="1" dirty="0"/>
              <a:t>c</a:t>
            </a:r>
            <a:r>
              <a:rPr lang="en-US" sz="2800" b="1" dirty="0" smtClean="0"/>
              <a:t>laims sampled</a:t>
            </a:r>
          </a:p>
          <a:p>
            <a:pPr lvl="1"/>
            <a:endParaRPr lang="en-US" sz="1600" b="1" dirty="0" smtClean="0"/>
          </a:p>
          <a:p>
            <a:pPr lvl="1"/>
            <a:r>
              <a:rPr lang="en-US" sz="2800" b="1" dirty="0" smtClean="0"/>
              <a:t>More than $25 million determined to have been misspent</a:t>
            </a:r>
          </a:p>
          <a:p>
            <a:pPr lvl="1"/>
            <a:endParaRPr lang="en-US" sz="1600" b="1" dirty="0" smtClean="0"/>
          </a:p>
          <a:p>
            <a:r>
              <a:rPr lang="en-US" sz="3200" b="1" dirty="0" smtClean="0"/>
              <a:t>Multi Agency Team</a:t>
            </a:r>
          </a:p>
          <a:p>
            <a:endParaRPr lang="en-US" sz="1600" b="1" dirty="0" smtClean="0"/>
          </a:p>
          <a:p>
            <a:pPr lvl="1"/>
            <a:r>
              <a:rPr lang="en-US" sz="2800" b="1" dirty="0"/>
              <a:t>OSA work resulted in reduction to below $200,000</a:t>
            </a:r>
          </a:p>
          <a:p>
            <a:endParaRPr lang="en-US" sz="32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Katrina: 2012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8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 txBox="1">
            <a:spLocks noGrp="1"/>
          </p:cNvSpPr>
          <p:nvPr>
            <p:ph type="subTitle" idx="1"/>
          </p:nvPr>
        </p:nvSpPr>
        <p:spPr>
          <a:xfrm>
            <a:off x="762000" y="1219200"/>
            <a:ext cx="7924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Thank You!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>
              <a:solidFill>
                <a:srgbClr val="464646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Sam Atkinson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P.O. Box 956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Jackson, MS 39205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Ph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: 601-576-2800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      800-321-1275 (statewide)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Web: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hlinkClick r:id="rId3"/>
              </a:rPr>
              <a:t>www.osa.ms.gov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6464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73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3200400" cy="49529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At </a:t>
            </a:r>
            <a:r>
              <a:rPr lang="en-US" sz="2400" dirty="0"/>
              <a:t>6:10 </a:t>
            </a:r>
            <a:r>
              <a:rPr lang="en-US" sz="2400" dirty="0" smtClean="0"/>
              <a:t>AM, Katrina </a:t>
            </a:r>
            <a:r>
              <a:rPr lang="en-US" sz="2400" dirty="0"/>
              <a:t>made its </a:t>
            </a:r>
            <a:r>
              <a:rPr lang="en-US" sz="2400" dirty="0" smtClean="0"/>
              <a:t>third </a:t>
            </a:r>
            <a:r>
              <a:rPr lang="en-US" sz="2400" dirty="0"/>
              <a:t>landfall as a strong Category 3 hurricane at Bay St. Louis, MS, with </a:t>
            </a:r>
            <a:r>
              <a:rPr lang="en-US" sz="2400" b="1" i="1" u="sng" dirty="0"/>
              <a:t>sustained</a:t>
            </a:r>
            <a:r>
              <a:rPr lang="en-US" sz="2400" dirty="0"/>
              <a:t> winds of </a:t>
            </a:r>
            <a:r>
              <a:rPr lang="en-US" sz="2400" b="1" dirty="0"/>
              <a:t>more than 125 mph </a:t>
            </a:r>
            <a:r>
              <a:rPr lang="en-US" sz="2400" dirty="0"/>
              <a:t>(205 km/h), </a:t>
            </a:r>
            <a:r>
              <a:rPr lang="en-US" sz="2400" dirty="0" smtClean="0"/>
              <a:t>and gusts over 140 mph.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Katrina: August 29, 2005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48" y="742312"/>
            <a:ext cx="5588485" cy="61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49529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Storm Surge</a:t>
            </a:r>
          </a:p>
          <a:p>
            <a:pPr lvl="1"/>
            <a:endParaRPr lang="en-US" sz="1200" dirty="0" smtClean="0"/>
          </a:p>
          <a:p>
            <a:pPr lvl="1"/>
            <a:r>
              <a:rPr lang="en-US" sz="2400" dirty="0" smtClean="0"/>
              <a:t>28-37 </a:t>
            </a:r>
            <a:r>
              <a:rPr lang="en-US" sz="2400" dirty="0" err="1" smtClean="0"/>
              <a:t>ft</a:t>
            </a:r>
            <a:r>
              <a:rPr lang="en-US" sz="2400" dirty="0" smtClean="0"/>
              <a:t> in Bay St. Louis and Waveland, MS</a:t>
            </a:r>
          </a:p>
          <a:p>
            <a:pPr lvl="1"/>
            <a:r>
              <a:rPr lang="en-US" sz="2400" dirty="0" smtClean="0"/>
              <a:t>20+ ft. in Biloxi and Pascagoula more than 55 miles away</a:t>
            </a:r>
          </a:p>
          <a:p>
            <a:endParaRPr lang="en-US" sz="2400" dirty="0"/>
          </a:p>
          <a:p>
            <a:r>
              <a:rPr lang="en-US" sz="2800" dirty="0" smtClean="0"/>
              <a:t>Destruction and Tornadoes across Mississippi</a:t>
            </a:r>
          </a:p>
          <a:p>
            <a:endParaRPr lang="en-US" sz="2400" dirty="0"/>
          </a:p>
          <a:p>
            <a:r>
              <a:rPr lang="en-US" sz="2800" dirty="0" smtClean="0"/>
              <a:t>Survived Camille, Destroyed by Katrina</a:t>
            </a:r>
          </a:p>
          <a:p>
            <a:endParaRPr lang="en-US" sz="2400" dirty="0"/>
          </a:p>
          <a:p>
            <a:r>
              <a:rPr lang="en-US" sz="2800" dirty="0" smtClean="0"/>
              <a:t>Buildings, Homes, Roads, Underground Infrastructure—All Destroyed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Katrina: August 29, 2005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01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9529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Two days to prepare</a:t>
            </a:r>
          </a:p>
          <a:p>
            <a:endParaRPr lang="en-US" sz="2400" dirty="0" smtClean="0"/>
          </a:p>
          <a:p>
            <a:r>
              <a:rPr lang="en-US" sz="2400" dirty="0" smtClean="0"/>
              <a:t>Worked with Emergency Management</a:t>
            </a:r>
          </a:p>
          <a:p>
            <a:endParaRPr lang="en-US" sz="2400" dirty="0"/>
          </a:p>
          <a:p>
            <a:r>
              <a:rPr lang="en-US" sz="2400" dirty="0" smtClean="0"/>
              <a:t>Prepared Information for Government Officials</a:t>
            </a:r>
          </a:p>
          <a:p>
            <a:endParaRPr lang="en-US" sz="2400" dirty="0"/>
          </a:p>
          <a:p>
            <a:r>
              <a:rPr lang="en-US" sz="2400" dirty="0" smtClean="0"/>
              <a:t>Investigators Assigned to Work with Other First Responders</a:t>
            </a:r>
          </a:p>
          <a:p>
            <a:endParaRPr lang="en-US" sz="2400" dirty="0"/>
          </a:p>
          <a:p>
            <a:r>
              <a:rPr lang="en-US" sz="2400" dirty="0" smtClean="0"/>
              <a:t>Placed Audit Employees at State EOC</a:t>
            </a:r>
          </a:p>
          <a:p>
            <a:endParaRPr lang="en-US" sz="2400" dirty="0"/>
          </a:p>
          <a:p>
            <a:r>
              <a:rPr lang="en-US" sz="2400" dirty="0" smtClean="0"/>
              <a:t>Made Pre-Storm Contact with All OSA Employees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Katrina: Auditor’s Role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86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399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Internal Operations the Day After</a:t>
            </a:r>
          </a:p>
          <a:p>
            <a:pPr marL="109728" indent="0">
              <a:buNone/>
            </a:pPr>
            <a:endParaRPr lang="en-US" sz="1050" dirty="0" smtClean="0"/>
          </a:p>
          <a:p>
            <a:pPr lvl="1"/>
            <a:r>
              <a:rPr lang="en-US" sz="2800" dirty="0" smtClean="0"/>
              <a:t>Employee Contact</a:t>
            </a:r>
          </a:p>
          <a:p>
            <a:pPr lvl="1"/>
            <a:endParaRPr lang="en-US" sz="1050" dirty="0" smtClean="0"/>
          </a:p>
          <a:p>
            <a:pPr lvl="1"/>
            <a:r>
              <a:rPr lang="en-US" sz="2800" dirty="0" smtClean="0"/>
              <a:t>PAYDAY-NO ELECTRICITY</a:t>
            </a:r>
          </a:p>
          <a:p>
            <a:pPr lvl="1"/>
            <a:endParaRPr lang="en-US" sz="1050" dirty="0" smtClean="0"/>
          </a:p>
          <a:p>
            <a:pPr lvl="1"/>
            <a:r>
              <a:rPr lang="en-US" sz="2800" dirty="0" smtClean="0"/>
              <a:t>Deploy Staff</a:t>
            </a:r>
          </a:p>
          <a:p>
            <a:pPr marL="393192" lvl="1" indent="0">
              <a:buNone/>
            </a:pPr>
            <a:endParaRPr lang="en-US" sz="1200" dirty="0" smtClean="0"/>
          </a:p>
          <a:p>
            <a:r>
              <a:rPr lang="en-US" sz="3200" dirty="0" smtClean="0"/>
              <a:t>External Work Immediately After</a:t>
            </a:r>
          </a:p>
          <a:p>
            <a:endParaRPr lang="en-US" sz="1050" dirty="0" smtClean="0"/>
          </a:p>
          <a:p>
            <a:pPr lvl="1"/>
            <a:r>
              <a:rPr lang="en-US" sz="2800" dirty="0" smtClean="0"/>
              <a:t>Devastating Losses, Public and Private (affecting government services)</a:t>
            </a:r>
          </a:p>
          <a:p>
            <a:pPr marL="393192" lvl="1" indent="0">
              <a:buNone/>
            </a:pPr>
            <a:endParaRPr lang="en-US" sz="1000" dirty="0" smtClean="0"/>
          </a:p>
          <a:p>
            <a:pPr lvl="1"/>
            <a:r>
              <a:rPr lang="en-US" sz="2800" dirty="0" smtClean="0"/>
              <a:t>PAYDAY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Katrina: The Aftermath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87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49" y="1066800"/>
            <a:ext cx="3859440" cy="2897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6800"/>
            <a:ext cx="4917765" cy="3270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67225"/>
            <a:ext cx="4575589" cy="30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40935"/>
            <a:ext cx="4310608" cy="32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179717"/>
            <a:ext cx="4881154" cy="36608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313"/>
            <a:ext cx="5164775" cy="38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29497"/>
            <a:ext cx="4114800" cy="5399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959" y="1214257"/>
            <a:ext cx="3594892" cy="2692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188" y="3929448"/>
            <a:ext cx="3644966" cy="27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8493034" cy="510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Investigators &amp; Financial Auditors</a:t>
            </a:r>
          </a:p>
          <a:p>
            <a:endParaRPr lang="en-US" sz="1800" dirty="0" smtClean="0"/>
          </a:p>
          <a:p>
            <a:r>
              <a:rPr lang="en-US" sz="3600" dirty="0" smtClean="0"/>
              <a:t>Technical Assistance &amp; Performance Audit</a:t>
            </a:r>
          </a:p>
          <a:p>
            <a:endParaRPr lang="en-US" sz="1800" dirty="0" smtClean="0"/>
          </a:p>
          <a:p>
            <a:r>
              <a:rPr lang="en-US" sz="3600" dirty="0" smtClean="0"/>
              <a:t>Work with Federal Officials</a:t>
            </a:r>
          </a:p>
          <a:p>
            <a:endParaRPr lang="en-US" sz="1800" dirty="0" smtClean="0"/>
          </a:p>
          <a:p>
            <a:r>
              <a:rPr lang="en-US" sz="3600" dirty="0" smtClean="0"/>
              <a:t>Review Purchasing/Contracting Laws</a:t>
            </a:r>
            <a:r>
              <a:rPr lang="en-US" sz="3200" dirty="0" smtClean="0"/>
              <a:t> </a:t>
            </a:r>
          </a:p>
          <a:p>
            <a:endParaRPr lang="en-US" sz="1800" dirty="0" smtClean="0"/>
          </a:p>
          <a:p>
            <a:r>
              <a:rPr lang="en-US" sz="3600" dirty="0" smtClean="0"/>
              <a:t>Provide Information &amp; Assistance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Katrina: The Aftermath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278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T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22392</TotalTime>
  <Words>382</Words>
  <Application>Microsoft Office PowerPoint</Application>
  <PresentationFormat>On-screen Show (4:3)</PresentationFormat>
  <Paragraphs>114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Constantia</vt:lpstr>
      <vt:lpstr>Lucida Sans Unicode</vt:lpstr>
      <vt:lpstr>Wingdings</vt:lpstr>
      <vt:lpstr>Wingdings 2</vt:lpstr>
      <vt:lpstr>Wingdings 3</vt:lpstr>
      <vt:lpstr>PPT Theme</vt:lpstr>
      <vt:lpstr>Recovering From A Natural Disaster </vt:lpstr>
      <vt:lpstr>Katrina: August 29, 2005</vt:lpstr>
      <vt:lpstr>Katrina: August 29, 2005</vt:lpstr>
      <vt:lpstr>Katrina: Auditor’s Role</vt:lpstr>
      <vt:lpstr>Katrina: The Aftermath</vt:lpstr>
      <vt:lpstr>Before and After</vt:lpstr>
      <vt:lpstr>Before and After</vt:lpstr>
      <vt:lpstr>Before and After</vt:lpstr>
      <vt:lpstr>Katrina: The Aftermath</vt:lpstr>
      <vt:lpstr>Katrina: Preventing Fraud</vt:lpstr>
      <vt:lpstr>Fraud Prevention</vt:lpstr>
      <vt:lpstr>Long Term Fraud Prevention</vt:lpstr>
      <vt:lpstr>Katrina: The Later Years</vt:lpstr>
      <vt:lpstr>Katrina: 2012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Kahn</dc:creator>
  <cp:lastModifiedBy>Sam Atkinson</cp:lastModifiedBy>
  <cp:revision>358</cp:revision>
  <cp:lastPrinted>2018-05-03T19:38:45Z</cp:lastPrinted>
  <dcterms:created xsi:type="dcterms:W3CDTF">2013-04-11T17:59:15Z</dcterms:created>
  <dcterms:modified xsi:type="dcterms:W3CDTF">2018-05-03T21:06:04Z</dcterms:modified>
</cp:coreProperties>
</file>