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3" r:id="rId1"/>
  </p:sldMasterIdLst>
  <p:notesMasterIdLst>
    <p:notesMasterId r:id="rId20"/>
  </p:notesMasterIdLst>
  <p:handoutMasterIdLst>
    <p:handoutMasterId r:id="rId21"/>
  </p:handoutMasterIdLst>
  <p:sldIdLst>
    <p:sldId id="287" r:id="rId2"/>
    <p:sldId id="271" r:id="rId3"/>
    <p:sldId id="284" r:id="rId4"/>
    <p:sldId id="283" r:id="rId5"/>
    <p:sldId id="296" r:id="rId6"/>
    <p:sldId id="288" r:id="rId7"/>
    <p:sldId id="297" r:id="rId8"/>
    <p:sldId id="285" r:id="rId9"/>
    <p:sldId id="291" r:id="rId10"/>
    <p:sldId id="290" r:id="rId11"/>
    <p:sldId id="289" r:id="rId12"/>
    <p:sldId id="300" r:id="rId13"/>
    <p:sldId id="292" r:id="rId14"/>
    <p:sldId id="295" r:id="rId15"/>
    <p:sldId id="293" r:id="rId16"/>
    <p:sldId id="294" r:id="rId17"/>
    <p:sldId id="298" r:id="rId18"/>
    <p:sldId id="286" r:id="rId19"/>
  </p:sldIdLst>
  <p:sldSz cx="9144000" cy="5143500" type="screen16x9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24E"/>
    <a:srgbClr val="521E78"/>
    <a:srgbClr val="1E667A"/>
    <a:srgbClr val="444F51"/>
    <a:srgbClr val="000000"/>
    <a:srgbClr val="D8D1C7"/>
    <a:srgbClr val="0A1C4F"/>
    <a:srgbClr val="A00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36" autoAdjust="0"/>
    <p:restoredTop sz="94674" autoAdjust="0"/>
  </p:normalViewPr>
  <p:slideViewPr>
    <p:cSldViewPr snapToGrid="0" snapToObjects="1">
      <p:cViewPr varScale="1">
        <p:scale>
          <a:sx n="151" d="100"/>
          <a:sy n="151" d="100"/>
        </p:scale>
        <p:origin x="115" y="1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2968" y="192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6CCB6-3E6C-5942-A119-5ED6DA5313B9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2FE1-324F-5C4B-AB75-97714B4238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07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A2E66-2356-994C-A342-A37D10B41CF2}" type="datetimeFigureOut">
              <a:rPr lang="en-US" smtClean="0"/>
              <a:pPr/>
              <a:t>7/5/2018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57A51-67EE-884B-9EE4-058A7CB37A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09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57A51-67EE-884B-9EE4-058A7CB37A9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8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05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3"/>
              </a:buClr>
              <a:defRPr/>
            </a:lvl3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A9FE5-CD39-614C-BF41-ADCD1E6B07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D81692B-E4BB-1E40-A032-9278C8CC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87" y="1113265"/>
            <a:ext cx="8162412" cy="459275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4387" y="1553060"/>
            <a:ext cx="3969620" cy="3219980"/>
          </a:xfrm>
        </p:spPr>
        <p:txBody>
          <a:bodyPr lIns="0" rIns="0"/>
          <a:lstStyle>
            <a:lvl1pPr>
              <a:defRPr sz="1950"/>
            </a:lvl1pPr>
            <a:lvl2pPr>
              <a:defRPr sz="1800"/>
            </a:lvl2pPr>
            <a:lvl3pPr>
              <a:buClr>
                <a:schemeClr val="accent3"/>
              </a:buClr>
              <a:defRPr sz="1500"/>
            </a:lvl3pPr>
            <a:lvl4pPr>
              <a:defRPr sz="1350"/>
            </a:lvl4pPr>
            <a:lvl5pPr>
              <a:buClr>
                <a:schemeClr val="accent4"/>
              </a:buCl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A9FE5-CD39-614C-BF41-ADCD1E6B07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709717" y="1547283"/>
            <a:ext cx="3977082" cy="3219980"/>
          </a:xfrm>
        </p:spPr>
        <p:txBody>
          <a:bodyPr lIns="0" rIns="0"/>
          <a:lstStyle>
            <a:lvl1pPr>
              <a:defRPr sz="1950"/>
            </a:lvl1pPr>
            <a:lvl2pPr>
              <a:defRPr sz="1800"/>
            </a:lvl2pPr>
            <a:lvl3pPr>
              <a:buClr>
                <a:schemeClr val="accent3"/>
              </a:buClr>
              <a:defRPr sz="1500"/>
            </a:lvl3pPr>
            <a:lvl4pPr>
              <a:defRPr sz="1350"/>
            </a:lvl4pPr>
            <a:lvl5pPr>
              <a:buClr>
                <a:schemeClr val="accent4"/>
              </a:buCl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303BDC6-FC93-C04B-9F7C-5C173525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387" y="1113266"/>
            <a:ext cx="8162412" cy="43401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96694" y="4767263"/>
            <a:ext cx="372310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96695" y="893133"/>
            <a:ext cx="6565847" cy="4024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AAF5B59-01B3-EE4C-9201-4147ADA95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693" y="353240"/>
            <a:ext cx="6565849" cy="43401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96694" y="4767263"/>
            <a:ext cx="3723106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96695" y="893133"/>
            <a:ext cx="6565847" cy="4024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43ED571-27CD-BF40-B666-1A297EB2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693" y="353240"/>
            <a:ext cx="6565849" cy="43401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387" y="1113265"/>
            <a:ext cx="8162412" cy="52073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387" y="1572540"/>
            <a:ext cx="8162412" cy="30088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388" y="4767263"/>
            <a:ext cx="549541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A9FE5-CD39-614C-BF41-ADCD1E6B0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55" r:id="rId2"/>
    <p:sldLayoutId id="2147484057" r:id="rId3"/>
    <p:sldLayoutId id="2147484061" r:id="rId4"/>
    <p:sldLayoutId id="2147484067" r:id="rId5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kern="1200">
          <a:solidFill>
            <a:srgbClr val="0E124E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342900" rtl="0" eaLnBrk="1" latinLnBrk="0" hangingPunct="1">
        <a:spcBef>
          <a:spcPct val="20000"/>
        </a:spcBef>
        <a:buClr>
          <a:schemeClr val="accent2"/>
        </a:buClr>
        <a:buFont typeface="Wingdings" charset="2"/>
        <a:buChar char="§"/>
        <a:defRPr sz="1950" kern="1200">
          <a:solidFill>
            <a:srgbClr val="444F51"/>
          </a:solidFill>
          <a:latin typeface="+mn-lt"/>
          <a:ea typeface="+mn-ea"/>
          <a:cs typeface="+mn-cs"/>
        </a:defRPr>
      </a:lvl1pPr>
      <a:lvl2pPr marL="411480" indent="-205740" algn="l" defTabSz="342900" rtl="0" eaLnBrk="1" latinLnBrk="0" hangingPunct="1">
        <a:spcBef>
          <a:spcPct val="20000"/>
        </a:spcBef>
        <a:buClr>
          <a:schemeClr val="accent1"/>
        </a:buClr>
        <a:buSzPct val="100000"/>
        <a:buFont typeface="Wingdings" charset="2"/>
        <a:buChar char="§"/>
        <a:defRPr sz="1950" kern="1200">
          <a:solidFill>
            <a:srgbClr val="444F51"/>
          </a:solidFill>
          <a:latin typeface="+mn-lt"/>
          <a:ea typeface="+mn-ea"/>
          <a:cs typeface="+mn-cs"/>
        </a:defRPr>
      </a:lvl2pPr>
      <a:lvl3pPr marL="617220" indent="-205740" algn="l" defTabSz="342900" rtl="0" eaLnBrk="1" latinLnBrk="0" hangingPunct="1">
        <a:spcBef>
          <a:spcPct val="20000"/>
        </a:spcBef>
        <a:buClr>
          <a:schemeClr val="accent3"/>
        </a:buClr>
        <a:buFont typeface="Wingdings" charset="2"/>
        <a:buChar char="§"/>
        <a:defRPr sz="1800" kern="1200">
          <a:solidFill>
            <a:srgbClr val="444F51"/>
          </a:solidFill>
          <a:latin typeface="+mn-lt"/>
          <a:ea typeface="+mn-ea"/>
          <a:cs typeface="+mn-cs"/>
        </a:defRPr>
      </a:lvl3pPr>
      <a:lvl4pPr marL="822960" indent="-205740" algn="l" defTabSz="342900" rtl="0" eaLnBrk="1" latinLnBrk="0" hangingPunct="1">
        <a:spcBef>
          <a:spcPct val="20000"/>
        </a:spcBef>
        <a:buClr>
          <a:schemeClr val="accent5"/>
        </a:buClr>
        <a:buFont typeface="Wingdings" charset="2"/>
        <a:buChar char="§"/>
        <a:defRPr sz="1800" kern="1200">
          <a:solidFill>
            <a:srgbClr val="444F51"/>
          </a:solidFill>
          <a:latin typeface="+mn-lt"/>
          <a:ea typeface="+mn-ea"/>
          <a:cs typeface="+mn-cs"/>
        </a:defRPr>
      </a:lvl4pPr>
      <a:lvl5pPr marL="960120" indent="-137160" algn="l" defTabSz="342900" rtl="0" eaLnBrk="1" latinLnBrk="0" hangingPunct="1">
        <a:spcBef>
          <a:spcPct val="20000"/>
        </a:spcBef>
        <a:buClr>
          <a:schemeClr val="accent4"/>
        </a:buClr>
        <a:buFont typeface="Wingdings" charset="2"/>
        <a:buChar char="§"/>
        <a:defRPr sz="1650" kern="1200">
          <a:solidFill>
            <a:srgbClr val="444F5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60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764"/>
            <a:ext cx="4638040" cy="3084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080" y="1004415"/>
            <a:ext cx="4394200" cy="3299425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FF34B7DD-DA0B-9047-B3A3-2B36A5B8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33" y="1125400"/>
            <a:ext cx="4419067" cy="434018"/>
          </a:xfrm>
        </p:spPr>
        <p:txBody>
          <a:bodyPr/>
          <a:lstStyle/>
          <a:p>
            <a:r>
              <a:rPr lang="en-US" dirty="0" smtClean="0"/>
              <a:t>The Aftermath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7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FF34B7DD-DA0B-9047-B3A3-2B36A5B8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091" y="1059359"/>
            <a:ext cx="2788080" cy="577714"/>
          </a:xfrm>
        </p:spPr>
        <p:txBody>
          <a:bodyPr/>
          <a:lstStyle/>
          <a:p>
            <a:r>
              <a:rPr lang="en-US" sz="3200" dirty="0" smtClean="0"/>
              <a:t>The Aftermath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7" y="1059359"/>
            <a:ext cx="4738716" cy="3558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415" y="1699407"/>
            <a:ext cx="5000249" cy="33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17259" y="1997631"/>
            <a:ext cx="3969620" cy="2680460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US" dirty="0" smtClean="0"/>
              <a:t>Selling Shoes in Pairs (left with right in a box)</a:t>
            </a:r>
          </a:p>
          <a:p>
            <a:pPr marL="457200" indent="-457200">
              <a:buAutoNum type="alphaUcPeriod"/>
            </a:pPr>
            <a:r>
              <a:rPr lang="en-US" dirty="0" smtClean="0"/>
              <a:t>The Teddy Bear</a:t>
            </a:r>
          </a:p>
          <a:p>
            <a:pPr marL="457200" indent="-457200">
              <a:buAutoNum type="alphaUcPeriod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human heart and lung transplant</a:t>
            </a:r>
          </a:p>
          <a:p>
            <a:pPr marL="457200" indent="-457200">
              <a:buAutoNum type="alphaUcPeriod"/>
            </a:pPr>
            <a:r>
              <a:rPr lang="en-US" dirty="0" smtClean="0"/>
              <a:t>Pine-Sol</a:t>
            </a:r>
          </a:p>
          <a:p>
            <a:pPr marL="457200" indent="-457200">
              <a:buAutoNum type="alphaUcPeriod"/>
            </a:pPr>
            <a:r>
              <a:rPr lang="en-US" dirty="0" smtClean="0"/>
              <a:t>Rayon Fiber</a:t>
            </a:r>
          </a:p>
          <a:p>
            <a:pPr marL="457200" indent="-457200">
              <a:buAutoNum type="alphaUcPeriod"/>
            </a:pPr>
            <a:r>
              <a:rPr lang="en-US" dirty="0" smtClean="0"/>
              <a:t>Gamma Electric Cell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4709717" y="2058254"/>
            <a:ext cx="3977082" cy="2619837"/>
          </a:xfrm>
        </p:spPr>
        <p:txBody>
          <a:bodyPr/>
          <a:lstStyle/>
          <a:p>
            <a:pPr marL="457200" indent="-457200">
              <a:buAutoNum type="alphaUcPeriod" startAt="7"/>
            </a:pPr>
            <a:endParaRPr lang="en-US" sz="2000" dirty="0"/>
          </a:p>
          <a:p>
            <a:pPr marL="457200" indent="-457200">
              <a:buAutoNum type="alphaUcPeriod" startAt="6"/>
            </a:pPr>
            <a:r>
              <a:rPr lang="en-US" dirty="0" smtClean="0"/>
              <a:t>B and D</a:t>
            </a:r>
          </a:p>
          <a:p>
            <a:pPr marL="457200" indent="-457200">
              <a:buAutoNum type="alphaUcPeriod" startAt="6"/>
            </a:pPr>
            <a:r>
              <a:rPr lang="en-US" dirty="0" smtClean="0"/>
              <a:t>A and C</a:t>
            </a:r>
          </a:p>
          <a:p>
            <a:pPr marL="457200" indent="-457200">
              <a:buAutoNum type="alphaUcPeriod" startAt="10"/>
            </a:pPr>
            <a:r>
              <a:rPr lang="en-US" dirty="0" smtClean="0"/>
              <a:t>All of the Above</a:t>
            </a:r>
          </a:p>
          <a:p>
            <a:pPr marL="457200" indent="-457200">
              <a:buAutoNum type="alphaUcPeriod" startAt="10"/>
            </a:pPr>
            <a:r>
              <a:rPr lang="en-US" dirty="0" smtClean="0"/>
              <a:t>None of the Above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romanUcPeriod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4387" y="992019"/>
            <a:ext cx="8162412" cy="828794"/>
          </a:xfrm>
        </p:spPr>
        <p:txBody>
          <a:bodyPr/>
          <a:lstStyle/>
          <a:p>
            <a:r>
              <a:rPr lang="en-US" sz="2400" dirty="0" smtClean="0"/>
              <a:t>Polling Question 2: </a:t>
            </a:r>
            <a:br>
              <a:rPr lang="en-US" sz="2400" dirty="0" smtClean="0"/>
            </a:br>
            <a:r>
              <a:rPr lang="en-US" sz="2000" dirty="0" smtClean="0"/>
              <a:t>Which </a:t>
            </a:r>
            <a:r>
              <a:rPr lang="en-US" sz="2000" dirty="0"/>
              <a:t>of these </a:t>
            </a:r>
            <a:r>
              <a:rPr lang="en-US" sz="2000" dirty="0" smtClean="0"/>
              <a:t>was invented in Mississippi?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82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51701" y="1616619"/>
            <a:ext cx="8032573" cy="327365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Investigators &amp; Financial Auditors</a:t>
            </a:r>
          </a:p>
          <a:p>
            <a:endParaRPr lang="en-US" sz="1400" dirty="0"/>
          </a:p>
          <a:p>
            <a:r>
              <a:rPr lang="en-US" sz="2800" dirty="0"/>
              <a:t>Technical Assistance &amp; Performance Audit</a:t>
            </a:r>
          </a:p>
          <a:p>
            <a:endParaRPr lang="en-US" sz="1400" dirty="0"/>
          </a:p>
          <a:p>
            <a:r>
              <a:rPr lang="en-US" sz="2800" dirty="0"/>
              <a:t>Work with Federal Officials</a:t>
            </a:r>
          </a:p>
          <a:p>
            <a:endParaRPr lang="en-US" sz="1400" dirty="0"/>
          </a:p>
          <a:p>
            <a:r>
              <a:rPr lang="en-US" sz="2800" dirty="0"/>
              <a:t>Review Purchasing/Contracting Laws</a:t>
            </a:r>
            <a:r>
              <a:rPr lang="en-US" sz="2400" dirty="0"/>
              <a:t> </a:t>
            </a:r>
          </a:p>
          <a:p>
            <a:endParaRPr lang="en-US" sz="1400" dirty="0"/>
          </a:p>
          <a:p>
            <a:r>
              <a:rPr lang="en-US" sz="2800" dirty="0"/>
              <a:t>Provide Information &amp; </a:t>
            </a:r>
            <a:r>
              <a:rPr lang="en-US" sz="2800" dirty="0" smtClean="0"/>
              <a:t>Assistance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43060" y="1055854"/>
            <a:ext cx="4081962" cy="560765"/>
          </a:xfrm>
        </p:spPr>
        <p:txBody>
          <a:bodyPr/>
          <a:lstStyle/>
          <a:p>
            <a:r>
              <a:rPr lang="en-US" sz="3200" dirty="0" smtClean="0"/>
              <a:t>Katrina: The Aftermath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68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98" y="-204603"/>
            <a:ext cx="4374170" cy="5660692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1870670" y="545607"/>
            <a:ext cx="2953927" cy="4294144"/>
          </a:xfrm>
        </p:spPr>
        <p:txBody>
          <a:bodyPr>
            <a:normAutofit/>
          </a:bodyPr>
          <a:lstStyle/>
          <a:p>
            <a:r>
              <a:rPr lang="en-US" sz="2200" dirty="0"/>
              <a:t>Tracked, Audited, &amp;</a:t>
            </a:r>
            <a:r>
              <a:rPr lang="en-US" sz="2200" dirty="0" smtClean="0"/>
              <a:t> </a:t>
            </a:r>
            <a:r>
              <a:rPr lang="en-US" sz="2200" dirty="0"/>
              <a:t>Reported Recovery </a:t>
            </a:r>
            <a:r>
              <a:rPr lang="en-US" sz="2200" dirty="0" smtClean="0"/>
              <a:t>Funds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2200" dirty="0" smtClean="0"/>
              <a:t>Ongoing Training—State and Local</a:t>
            </a:r>
            <a:endParaRPr lang="en-US" sz="2200" dirty="0"/>
          </a:p>
          <a:p>
            <a:pPr marL="109728" indent="0">
              <a:buNone/>
            </a:pPr>
            <a:endParaRPr lang="en-US" sz="800" dirty="0"/>
          </a:p>
          <a:p>
            <a:r>
              <a:rPr lang="en-US" sz="2200" dirty="0"/>
              <a:t>Monitored and Audited Oversight of Contracts</a:t>
            </a:r>
          </a:p>
          <a:p>
            <a:endParaRPr lang="en-US" sz="800" dirty="0"/>
          </a:p>
          <a:p>
            <a:r>
              <a:rPr lang="en-US" sz="2200" dirty="0"/>
              <a:t>OSA Property </a:t>
            </a:r>
            <a:r>
              <a:rPr lang="en-US" sz="2200" dirty="0" smtClean="0"/>
              <a:t>Division</a:t>
            </a:r>
          </a:p>
        </p:txBody>
      </p:sp>
    </p:spTree>
    <p:extLst>
      <p:ext uri="{BB962C8B-B14F-4D97-AF65-F5344CB8AC3E}">
        <p14:creationId xmlns:p14="http://schemas.microsoft.com/office/powerpoint/2010/main" val="5561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62003" y="916926"/>
            <a:ext cx="2323889" cy="330901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Long-Term Fraud Prevention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Let the public know you are watching</a:t>
            </a:r>
          </a:p>
          <a:p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48" y="60625"/>
            <a:ext cx="4461002" cy="50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67895" y="1703134"/>
            <a:ext cx="7653678" cy="3197242"/>
          </a:xfrm>
        </p:spPr>
        <p:txBody>
          <a:bodyPr>
            <a:normAutofit/>
          </a:bodyPr>
          <a:lstStyle/>
          <a:p>
            <a:pPr lvl="0"/>
            <a:r>
              <a:rPr lang="en-US" sz="2400" b="1" dirty="0"/>
              <a:t>Federal Government Demands Repayment</a:t>
            </a:r>
          </a:p>
          <a:p>
            <a:pPr lvl="0"/>
            <a:endParaRPr lang="en-US" sz="1200" b="1" dirty="0"/>
          </a:p>
          <a:p>
            <a:pPr lvl="1"/>
            <a:r>
              <a:rPr lang="en-US" sz="2000" b="1" dirty="0"/>
              <a:t>$1.8 billion/7,500 claims sampled</a:t>
            </a:r>
          </a:p>
          <a:p>
            <a:pPr lvl="1"/>
            <a:endParaRPr lang="en-US" sz="1200" b="1" dirty="0"/>
          </a:p>
          <a:p>
            <a:pPr lvl="1"/>
            <a:r>
              <a:rPr lang="en-US" sz="2000" b="1" dirty="0"/>
              <a:t>More than $</a:t>
            </a:r>
            <a:r>
              <a:rPr lang="en-US" sz="2000" b="1" dirty="0" smtClean="0"/>
              <a:t>250 </a:t>
            </a:r>
            <a:r>
              <a:rPr lang="en-US" sz="2000" b="1" dirty="0"/>
              <a:t>million determined to have been misspent</a:t>
            </a:r>
          </a:p>
          <a:p>
            <a:pPr lvl="1"/>
            <a:endParaRPr lang="en-US" sz="1200" b="1" dirty="0"/>
          </a:p>
          <a:p>
            <a:r>
              <a:rPr lang="en-US" sz="2400" b="1" dirty="0"/>
              <a:t>Multi Agency Team</a:t>
            </a:r>
          </a:p>
          <a:p>
            <a:endParaRPr lang="en-US" sz="1200" b="1" dirty="0"/>
          </a:p>
          <a:p>
            <a:pPr lvl="1"/>
            <a:r>
              <a:rPr lang="en-US" sz="2000" b="1" dirty="0"/>
              <a:t>OSA work resulted in reduction to below $200,000</a:t>
            </a:r>
          </a:p>
          <a:p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09714" y="1057695"/>
            <a:ext cx="4648793" cy="434018"/>
          </a:xfrm>
        </p:spPr>
        <p:txBody>
          <a:bodyPr/>
          <a:lstStyle/>
          <a:p>
            <a:r>
              <a:rPr lang="en-US" dirty="0" smtClean="0"/>
              <a:t>Katrina: From 2005 to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31375" y="2007734"/>
            <a:ext cx="3969620" cy="2574370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sz="2000" dirty="0" smtClean="0"/>
              <a:t>Stetson Hats</a:t>
            </a:r>
          </a:p>
          <a:p>
            <a:pPr marL="514350" indent="-514350">
              <a:buAutoNum type="alphaUcPeriod"/>
            </a:pPr>
            <a:r>
              <a:rPr lang="en-US" sz="2000" dirty="0" smtClean="0"/>
              <a:t>Peavey Electronics (Music)</a:t>
            </a:r>
          </a:p>
          <a:p>
            <a:pPr marL="514350" indent="-514350">
              <a:buAutoNum type="alphaUcPeriod"/>
            </a:pPr>
            <a:r>
              <a:rPr lang="en-US" sz="2000" dirty="0" smtClean="0"/>
              <a:t>Viking Range Corporation</a:t>
            </a:r>
          </a:p>
          <a:p>
            <a:pPr marL="514350" indent="-514350">
              <a:buAutoNum type="alphaUcPeriod"/>
            </a:pPr>
            <a:r>
              <a:rPr lang="en-US" sz="2000" dirty="0" smtClean="0"/>
              <a:t>Flexible Flyer Snow Sled</a:t>
            </a:r>
          </a:p>
          <a:p>
            <a:pPr marL="514350" indent="-514350">
              <a:buAutoNum type="alphaUcPeriod"/>
            </a:pPr>
            <a:r>
              <a:rPr lang="en-US" sz="2000" dirty="0" smtClean="0"/>
              <a:t>Mossy Oak Outdoors</a:t>
            </a:r>
          </a:p>
          <a:p>
            <a:pPr marL="514350" indent="-514350">
              <a:buAutoNum type="alphaUcPeriod"/>
            </a:pPr>
            <a:r>
              <a:rPr lang="en-US" sz="2000" dirty="0" smtClean="0"/>
              <a:t>Bryan Foods</a:t>
            </a:r>
          </a:p>
          <a:p>
            <a:pPr marL="514350" indent="-514350">
              <a:buAutoNum type="alphaUcPeriod"/>
            </a:pPr>
            <a:r>
              <a:rPr lang="en-US" sz="2000" dirty="0" err="1" smtClean="0"/>
              <a:t>Pirouline</a:t>
            </a:r>
            <a:r>
              <a:rPr lang="en-US" sz="2000" dirty="0" smtClean="0"/>
              <a:t> Wafer cookie rolls</a:t>
            </a:r>
          </a:p>
          <a:p>
            <a:pPr marL="0" indent="0">
              <a:buNone/>
            </a:pPr>
            <a:endParaRPr lang="en-US" sz="2000" dirty="0" smtClean="0"/>
          </a:p>
          <a:p>
            <a:pPr marL="514350" indent="-514350">
              <a:buAutoNum type="alphaUcPeriod"/>
            </a:pPr>
            <a:endParaRPr 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4825912" y="2517979"/>
            <a:ext cx="3977082" cy="1553880"/>
          </a:xfrm>
        </p:spPr>
        <p:txBody>
          <a:bodyPr/>
          <a:lstStyle/>
          <a:p>
            <a:pPr marL="457200" indent="-457200">
              <a:buAutoNum type="alphaUcPeriod" startAt="8"/>
            </a:pPr>
            <a:r>
              <a:rPr lang="en-US" dirty="0" smtClean="0"/>
              <a:t>A, E and G</a:t>
            </a:r>
          </a:p>
          <a:p>
            <a:pPr marL="457200" indent="-457200">
              <a:buAutoNum type="alphaUcPeriod" startAt="8"/>
            </a:pPr>
            <a:r>
              <a:rPr lang="en-US" dirty="0" smtClean="0"/>
              <a:t>B, C, and F</a:t>
            </a:r>
          </a:p>
          <a:p>
            <a:pPr marL="457200" indent="-457200">
              <a:buAutoNum type="alphaUcPeriod" startAt="8"/>
            </a:pPr>
            <a:r>
              <a:rPr lang="en-US" dirty="0" smtClean="0"/>
              <a:t>All of the Above</a:t>
            </a:r>
          </a:p>
          <a:p>
            <a:pPr marL="457200" indent="-457200">
              <a:buAutoNum type="alphaUcPeriod" startAt="8"/>
            </a:pPr>
            <a:r>
              <a:rPr lang="en-US" dirty="0" smtClean="0"/>
              <a:t>None of the Above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 Question 3: </a:t>
            </a:r>
            <a:br>
              <a:rPr lang="en-US" dirty="0" smtClean="0"/>
            </a:br>
            <a:r>
              <a:rPr lang="en-US" sz="2400" dirty="0" smtClean="0"/>
              <a:t>Which </a:t>
            </a:r>
            <a:r>
              <a:rPr lang="en-US" sz="2400" dirty="0"/>
              <a:t>of these </a:t>
            </a:r>
            <a:r>
              <a:rPr lang="en-US" sz="2400" dirty="0" smtClean="0"/>
              <a:t>companies started in Mississippi?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4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15180" y="1663477"/>
            <a:ext cx="4237059" cy="336824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Prepare for they types of disasters that may occur in your geographical region</a:t>
            </a:r>
          </a:p>
          <a:p>
            <a:pPr marL="0" indent="0">
              <a:buNone/>
            </a:pPr>
            <a:endParaRPr lang="en-US" sz="900" dirty="0" smtClean="0"/>
          </a:p>
          <a:p>
            <a:r>
              <a:rPr lang="en-US" dirty="0" smtClean="0"/>
              <a:t>Have plans for</a:t>
            </a:r>
          </a:p>
          <a:p>
            <a:pPr lvl="1"/>
            <a:r>
              <a:rPr lang="en-US" dirty="0" smtClean="0"/>
              <a:t>Loss of power and internet</a:t>
            </a:r>
          </a:p>
          <a:p>
            <a:pPr lvl="1"/>
            <a:r>
              <a:rPr lang="en-US" dirty="0" smtClean="0"/>
              <a:t>Loss of local documentation—use offsite storage and redundant backups</a:t>
            </a:r>
          </a:p>
          <a:p>
            <a:pPr lvl="1"/>
            <a:r>
              <a:rPr lang="en-US" dirty="0" smtClean="0"/>
              <a:t>Temporary loss of personnel—personal disasters</a:t>
            </a:r>
          </a:p>
          <a:p>
            <a:pPr lvl="1"/>
            <a:r>
              <a:rPr lang="en-US" dirty="0" smtClean="0"/>
              <a:t>Disaster operations-before, during, and after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4632117" y="1663477"/>
            <a:ext cx="4430546" cy="326215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Oversight agencies can take an active role in training and </a:t>
            </a:r>
            <a:r>
              <a:rPr lang="en-US" dirty="0" smtClean="0"/>
              <a:t>preparation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dirty="0"/>
              <a:t>Providing useful </a:t>
            </a:r>
            <a:r>
              <a:rPr lang="en-US" dirty="0" smtClean="0"/>
              <a:t>information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dirty="0"/>
              <a:t>Conducting “Real Time” </a:t>
            </a:r>
            <a:r>
              <a:rPr lang="en-US" dirty="0" smtClean="0"/>
              <a:t>Audits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/>
          </a:p>
          <a:p>
            <a:pPr>
              <a:spcBef>
                <a:spcPts val="0"/>
              </a:spcBef>
            </a:pPr>
            <a:r>
              <a:rPr lang="en-US" dirty="0"/>
              <a:t>Identifying weaknesses in internal control, contracting, etc</a:t>
            </a:r>
            <a:r>
              <a:rPr lang="en-US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Watching and reviewing after the disaster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Consider having a generic template for emergency declarations with contingent authority to act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69241" y="1037487"/>
            <a:ext cx="5325752" cy="434018"/>
          </a:xfrm>
        </p:spPr>
        <p:txBody>
          <a:bodyPr/>
          <a:lstStyle/>
          <a:p>
            <a:r>
              <a:rPr lang="en-US" dirty="0" smtClean="0"/>
              <a:t>Prevention is the Best Medicine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Recovering From A Natural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Disaster:</a:t>
            </a:r>
            <a:b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Role of Auditors and Management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387" y="2111708"/>
            <a:ext cx="8162412" cy="277280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Atkinson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of Special Projects and Audit </a:t>
            </a:r>
            <a:r>
              <a:rPr lang="en-US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Teams</a:t>
            </a:r>
            <a:endParaRPr lang="en-US" sz="20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Office of the State Auditor</a:t>
            </a:r>
          </a:p>
          <a:p>
            <a:pPr algn="ctr"/>
            <a:endParaRPr lang="en-US" sz="2000" i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July, </a:t>
            </a:r>
            <a:r>
              <a:rPr lang="en-US" dirty="0">
                <a:solidFill>
                  <a:schemeClr val="tx1"/>
                </a:solidFill>
              </a:rPr>
              <a:t>2018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63" y="2239558"/>
            <a:ext cx="680460" cy="6804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517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5B03FE-861A-CE41-8431-460BFB5CF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246" y="1586308"/>
            <a:ext cx="4486118" cy="3425210"/>
          </a:xfrm>
        </p:spPr>
        <p:txBody>
          <a:bodyPr>
            <a:noAutofit/>
          </a:bodyPr>
          <a:lstStyle/>
          <a:p>
            <a:pPr>
              <a:lnSpc>
                <a:spcPct val="96000"/>
              </a:lnSpc>
              <a:spcBef>
                <a:spcPts val="0"/>
              </a:spcBef>
            </a:pPr>
            <a:r>
              <a:rPr lang="en-US" dirty="0"/>
              <a:t>Have written</a:t>
            </a:r>
            <a:r>
              <a:rPr lang="en-US" dirty="0"/>
              <a:t>, enforceable </a:t>
            </a:r>
            <a:r>
              <a:rPr lang="en-US" dirty="0"/>
              <a:t>grant management policies and procedures</a:t>
            </a:r>
          </a:p>
          <a:p>
            <a:pPr marL="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>
              <a:lnSpc>
                <a:spcPct val="96000"/>
              </a:lnSpc>
              <a:spcBef>
                <a:spcPts val="0"/>
              </a:spcBef>
            </a:pPr>
            <a:r>
              <a:rPr lang="en-US" dirty="0"/>
              <a:t>Team </a:t>
            </a:r>
            <a:r>
              <a:rPr lang="en-US" dirty="0"/>
              <a:t>approach to grant </a:t>
            </a:r>
            <a:r>
              <a:rPr lang="en-US" dirty="0"/>
              <a:t>administration</a:t>
            </a:r>
          </a:p>
          <a:p>
            <a:pPr marL="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>
              <a:lnSpc>
                <a:spcPct val="96000"/>
              </a:lnSpc>
              <a:spcBef>
                <a:spcPts val="0"/>
              </a:spcBef>
            </a:pPr>
            <a:r>
              <a:rPr lang="en-US" dirty="0"/>
              <a:t>Award </a:t>
            </a:r>
            <a:r>
              <a:rPr lang="en-US" dirty="0"/>
              <a:t>acceptance </a:t>
            </a:r>
            <a:r>
              <a:rPr lang="en-US" dirty="0"/>
              <a:t>procedures</a:t>
            </a:r>
          </a:p>
          <a:p>
            <a:pPr marL="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>
              <a:lnSpc>
                <a:spcPct val="96000"/>
              </a:lnSpc>
              <a:spcBef>
                <a:spcPts val="0"/>
              </a:spcBef>
            </a:pPr>
            <a:r>
              <a:rPr lang="en-US" dirty="0"/>
              <a:t>Reliable </a:t>
            </a:r>
            <a:r>
              <a:rPr lang="en-US" dirty="0"/>
              <a:t>and accurate updates and information for the Governing </a:t>
            </a:r>
            <a:r>
              <a:rPr lang="en-US" dirty="0"/>
              <a:t>body</a:t>
            </a:r>
          </a:p>
          <a:p>
            <a:pPr marL="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>
              <a:lnSpc>
                <a:spcPct val="96000"/>
              </a:lnSpc>
              <a:spcBef>
                <a:spcPts val="0"/>
              </a:spcBef>
            </a:pPr>
            <a:r>
              <a:rPr lang="en-US" dirty="0"/>
              <a:t>Central </a:t>
            </a:r>
            <a:r>
              <a:rPr lang="en-US" dirty="0"/>
              <a:t>administration </a:t>
            </a:r>
            <a:r>
              <a:rPr lang="en-US" dirty="0"/>
              <a:t>recordkeeping</a:t>
            </a:r>
          </a:p>
          <a:p>
            <a:pPr marL="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>
              <a:lnSpc>
                <a:spcPct val="96000"/>
              </a:lnSpc>
              <a:spcBef>
                <a:spcPts val="0"/>
              </a:spcBef>
            </a:pPr>
            <a:r>
              <a:rPr lang="en-US" dirty="0"/>
              <a:t>General </a:t>
            </a:r>
            <a:r>
              <a:rPr lang="en-US" dirty="0"/>
              <a:t>Recordkeeping </a:t>
            </a:r>
            <a:r>
              <a:rPr lang="en-US" dirty="0" smtClean="0"/>
              <a:t>procedures</a:t>
            </a:r>
          </a:p>
          <a:p>
            <a:pPr marL="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>
              <a:lnSpc>
                <a:spcPct val="96000"/>
              </a:lnSpc>
              <a:spcBef>
                <a:spcPts val="0"/>
              </a:spcBef>
            </a:pPr>
            <a:r>
              <a:rPr lang="en-US" dirty="0"/>
              <a:t>Reporting procedures</a:t>
            </a:r>
          </a:p>
          <a:p>
            <a:pPr marL="0" indent="0">
              <a:lnSpc>
                <a:spcPct val="96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2A77D-278A-3D4F-AB1C-D7EDF14848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09717" y="1547284"/>
            <a:ext cx="4217050" cy="34642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Payroll </a:t>
            </a:r>
            <a:r>
              <a:rPr lang="en-US" dirty="0"/>
              <a:t>documentation</a:t>
            </a:r>
          </a:p>
          <a:p>
            <a:r>
              <a:rPr lang="en-US" dirty="0" smtClean="0"/>
              <a:t>Travel </a:t>
            </a:r>
            <a:r>
              <a:rPr lang="en-US" dirty="0"/>
              <a:t>documentation</a:t>
            </a:r>
          </a:p>
          <a:p>
            <a:r>
              <a:rPr lang="en-US" dirty="0" smtClean="0"/>
              <a:t>Training </a:t>
            </a:r>
            <a:r>
              <a:rPr lang="en-US" dirty="0"/>
              <a:t>expenditure procedures and documentation</a:t>
            </a:r>
          </a:p>
          <a:p>
            <a:r>
              <a:rPr lang="en-US" dirty="0" smtClean="0"/>
              <a:t>Purchasing</a:t>
            </a:r>
            <a:r>
              <a:rPr lang="en-US" dirty="0"/>
              <a:t>, </a:t>
            </a:r>
            <a:r>
              <a:rPr lang="en-US" dirty="0" smtClean="0"/>
              <a:t>receiving</a:t>
            </a:r>
            <a:r>
              <a:rPr lang="en-US" dirty="0"/>
              <a:t>, </a:t>
            </a:r>
            <a:r>
              <a:rPr lang="en-US" dirty="0" smtClean="0"/>
              <a:t>&amp; payment recordkeeping</a:t>
            </a:r>
          </a:p>
          <a:p>
            <a:r>
              <a:rPr lang="en-US" dirty="0" smtClean="0"/>
              <a:t>Vender and subcontractor minimum requirements</a:t>
            </a:r>
            <a:endParaRPr lang="en-US" dirty="0"/>
          </a:p>
          <a:p>
            <a:r>
              <a:rPr lang="en-US" dirty="0" smtClean="0"/>
              <a:t>Inventory </a:t>
            </a:r>
            <a:r>
              <a:rPr lang="en-US" dirty="0"/>
              <a:t>control systems and documentation for grant files</a:t>
            </a:r>
          </a:p>
          <a:p>
            <a:r>
              <a:rPr lang="en-US" dirty="0" smtClean="0"/>
              <a:t>Grant </a:t>
            </a:r>
            <a:r>
              <a:rPr lang="en-US" dirty="0"/>
              <a:t>close-out procedures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58F0B9-193F-6D46-A121-C3F1A432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04" y="1027383"/>
            <a:ext cx="7189917" cy="434018"/>
          </a:xfrm>
        </p:spPr>
        <p:txBody>
          <a:bodyPr/>
          <a:lstStyle/>
          <a:p>
            <a:r>
              <a:rPr lang="en-US" dirty="0" smtClean="0"/>
              <a:t>Recovery Starts Before the Disaster 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44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D37959-CE78-4848-ACB8-99E861DC7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137" y="753575"/>
            <a:ext cx="2234405" cy="4024901"/>
          </a:xfrm>
        </p:spPr>
        <p:txBody>
          <a:bodyPr>
            <a:normAutofit/>
          </a:bodyPr>
          <a:lstStyle/>
          <a:p>
            <a:r>
              <a:rPr lang="en-US" sz="2000" dirty="0"/>
              <a:t>At 6:10 AM, Katrina made its </a:t>
            </a:r>
            <a:r>
              <a:rPr lang="en-US" sz="2000" b="1" dirty="0"/>
              <a:t>third</a:t>
            </a:r>
            <a:r>
              <a:rPr lang="en-US" sz="2000" dirty="0"/>
              <a:t> landfall as a strong Category 3 hurricane at Bay St. Louis, MS, with </a:t>
            </a:r>
            <a:r>
              <a:rPr lang="en-US" sz="2000" b="1" i="1" u="sng" dirty="0"/>
              <a:t>sustained</a:t>
            </a:r>
            <a:r>
              <a:rPr lang="en-US" sz="2000" dirty="0"/>
              <a:t> winds of </a:t>
            </a:r>
            <a:r>
              <a:rPr lang="en-US" sz="2000" b="1" dirty="0"/>
              <a:t>more than 125 mph </a:t>
            </a:r>
            <a:r>
              <a:rPr lang="en-US" sz="2000" dirty="0"/>
              <a:t>(205 km/h), and gusts over 140 mph.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B85B86-8C62-B74B-97EE-590E581FC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642" y="0"/>
            <a:ext cx="3723276" cy="434018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Katrina: August 29, 2005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779" y="413415"/>
            <a:ext cx="4599672" cy="468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5B03FE-861A-CE41-8431-460BFB5CF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246" y="1702502"/>
            <a:ext cx="4183001" cy="3309015"/>
          </a:xfrm>
        </p:spPr>
        <p:txBody>
          <a:bodyPr>
            <a:normAutofit/>
          </a:bodyPr>
          <a:lstStyle/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1800" dirty="0"/>
              <a:t>Two days to </a:t>
            </a:r>
            <a:r>
              <a:rPr lang="en-US" sz="1800" dirty="0" smtClean="0"/>
              <a:t>prepare</a:t>
            </a:r>
          </a:p>
          <a:p>
            <a:pPr marL="27432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1800" dirty="0" smtClean="0"/>
              <a:t>OSA has numerous divisions</a:t>
            </a:r>
          </a:p>
          <a:p>
            <a:pPr marL="6858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 smtClean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1800" dirty="0" smtClean="0"/>
              <a:t>Worked </a:t>
            </a:r>
            <a:r>
              <a:rPr lang="en-US" sz="1800" dirty="0"/>
              <a:t>with Emergency </a:t>
            </a:r>
            <a:r>
              <a:rPr lang="en-US" sz="1800" dirty="0" smtClean="0"/>
              <a:t>Management &amp; Government Officials</a:t>
            </a:r>
          </a:p>
          <a:p>
            <a:pPr marL="27432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1800" dirty="0" smtClean="0"/>
              <a:t>Investigators </a:t>
            </a:r>
            <a:r>
              <a:rPr lang="en-US" sz="1800" dirty="0"/>
              <a:t>Assigned to Work with Other First </a:t>
            </a:r>
            <a:r>
              <a:rPr lang="en-US" sz="1800" dirty="0" smtClean="0"/>
              <a:t>Responders</a:t>
            </a:r>
          </a:p>
          <a:p>
            <a:pPr marL="27432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1800" dirty="0" smtClean="0"/>
              <a:t>Placed </a:t>
            </a:r>
            <a:r>
              <a:rPr lang="en-US" sz="1800" dirty="0"/>
              <a:t>Audit Employees at State </a:t>
            </a:r>
            <a:r>
              <a:rPr lang="en-US" sz="1800" dirty="0" smtClean="0"/>
              <a:t>EOC</a:t>
            </a:r>
          </a:p>
          <a:p>
            <a:pPr marL="274320" indent="0">
              <a:lnSpc>
                <a:spcPct val="96000"/>
              </a:lnSpc>
              <a:spcBef>
                <a:spcPts val="0"/>
              </a:spcBef>
              <a:buNone/>
            </a:pPr>
            <a:endParaRPr lang="en-US" sz="800" dirty="0"/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r>
              <a:rPr lang="en-US" sz="1800" dirty="0" smtClean="0"/>
              <a:t>Made </a:t>
            </a:r>
            <a:r>
              <a:rPr lang="en-US" sz="1800" dirty="0"/>
              <a:t>Pre-Storm Contact with All OSA </a:t>
            </a:r>
            <a:r>
              <a:rPr lang="en-US" sz="1800" dirty="0" smtClean="0"/>
              <a:t>Employees</a:t>
            </a:r>
          </a:p>
          <a:p>
            <a:pPr marL="274320">
              <a:lnSpc>
                <a:spcPct val="96000"/>
              </a:lnSpc>
              <a:spcBef>
                <a:spcPts val="0"/>
              </a:spcBef>
            </a:pPr>
            <a:endParaRPr lang="en-US" sz="1800" dirty="0"/>
          </a:p>
          <a:p>
            <a:pPr marL="0">
              <a:lnSpc>
                <a:spcPct val="96000"/>
              </a:lnSpc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2A77D-278A-3D4F-AB1C-D7EDF148486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09717" y="1062746"/>
            <a:ext cx="4217050" cy="402960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2000" b="1" i="1" dirty="0"/>
              <a:t>Internal Operations the Day After</a:t>
            </a:r>
          </a:p>
          <a:p>
            <a:pPr marL="109728" indent="0">
              <a:spcBef>
                <a:spcPts val="0"/>
              </a:spcBef>
              <a:buNone/>
            </a:pPr>
            <a:endParaRPr lang="en-US" sz="600" dirty="0"/>
          </a:p>
          <a:p>
            <a:pPr lvl="1">
              <a:spcBef>
                <a:spcPts val="0"/>
              </a:spcBef>
            </a:pPr>
            <a:r>
              <a:rPr lang="en-US" dirty="0"/>
              <a:t>Employee Contact</a:t>
            </a:r>
          </a:p>
          <a:p>
            <a:pPr lvl="1">
              <a:spcBef>
                <a:spcPts val="0"/>
              </a:spcBef>
            </a:pPr>
            <a:endParaRPr lang="en-US" sz="600" dirty="0"/>
          </a:p>
          <a:p>
            <a:pPr lvl="1">
              <a:spcBef>
                <a:spcPts val="0"/>
              </a:spcBef>
            </a:pPr>
            <a:r>
              <a:rPr lang="en-US" dirty="0"/>
              <a:t>PAYDAY-NO ELECTRICITY</a:t>
            </a:r>
          </a:p>
          <a:p>
            <a:pPr lvl="1">
              <a:spcBef>
                <a:spcPts val="0"/>
              </a:spcBef>
            </a:pPr>
            <a:endParaRPr lang="en-US" sz="600" dirty="0"/>
          </a:p>
          <a:p>
            <a:pPr lvl="1">
              <a:spcBef>
                <a:spcPts val="0"/>
              </a:spcBef>
            </a:pPr>
            <a:r>
              <a:rPr lang="en-US" dirty="0"/>
              <a:t>Deploy Staff</a:t>
            </a:r>
          </a:p>
          <a:p>
            <a:pPr marL="393192" lvl="1" indent="0">
              <a:spcBef>
                <a:spcPts val="0"/>
              </a:spcBef>
              <a:buNone/>
            </a:pPr>
            <a:endParaRPr lang="en-US" sz="700" dirty="0"/>
          </a:p>
          <a:p>
            <a:pPr>
              <a:spcBef>
                <a:spcPts val="0"/>
              </a:spcBef>
            </a:pPr>
            <a:r>
              <a:rPr lang="en-US" sz="2000" b="1" i="1" dirty="0"/>
              <a:t>External Work Immediately After</a:t>
            </a:r>
          </a:p>
          <a:p>
            <a:pPr>
              <a:spcBef>
                <a:spcPts val="0"/>
              </a:spcBef>
            </a:pPr>
            <a:endParaRPr lang="en-US" sz="600" b="1" i="1" dirty="0"/>
          </a:p>
          <a:p>
            <a:pPr lvl="1">
              <a:spcBef>
                <a:spcPts val="0"/>
              </a:spcBef>
            </a:pPr>
            <a:r>
              <a:rPr lang="en-US" dirty="0"/>
              <a:t>Devastating Losses, Public and Private (affecting government services)</a:t>
            </a:r>
          </a:p>
          <a:p>
            <a:pPr marL="393192" lvl="1" indent="0">
              <a:spcBef>
                <a:spcPts val="0"/>
              </a:spcBef>
              <a:buNone/>
            </a:pPr>
            <a:endParaRPr lang="en-US" sz="600" dirty="0"/>
          </a:p>
          <a:p>
            <a:pPr lvl="1">
              <a:spcBef>
                <a:spcPts val="0"/>
              </a:spcBef>
            </a:pPr>
            <a:r>
              <a:rPr lang="en-US" dirty="0" smtClean="0"/>
              <a:t>PAYDAY</a:t>
            </a:r>
          </a:p>
          <a:p>
            <a:pPr marL="205740" lvl="1" indent="0">
              <a:spcBef>
                <a:spcPts val="0"/>
              </a:spcBef>
              <a:buNone/>
            </a:pPr>
            <a:endParaRPr lang="en-US" sz="800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Contact to and from other entities, including other states</a:t>
            </a:r>
          </a:p>
          <a:p>
            <a:pPr marL="205740" lvl="1" indent="0">
              <a:spcBef>
                <a:spcPts val="0"/>
              </a:spcBef>
              <a:buNone/>
            </a:pPr>
            <a:endParaRPr lang="en-US" sz="800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ASK for HELP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58F0B9-193F-6D46-A121-C3F1A432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87" y="1113266"/>
            <a:ext cx="4148652" cy="434018"/>
          </a:xfrm>
        </p:spPr>
        <p:txBody>
          <a:bodyPr/>
          <a:lstStyle/>
          <a:p>
            <a:r>
              <a:rPr lang="en-US" dirty="0" smtClean="0"/>
              <a:t>Setting the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37442" y="1768176"/>
            <a:ext cx="8593338" cy="3288809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Storm Surge</a:t>
            </a:r>
          </a:p>
          <a:p>
            <a:pPr lvl="1"/>
            <a:endParaRPr lang="en-US" sz="1200" dirty="0"/>
          </a:p>
          <a:p>
            <a:pPr lvl="1"/>
            <a:r>
              <a:rPr lang="en-US" sz="2400" dirty="0"/>
              <a:t>28-37 </a:t>
            </a:r>
            <a:r>
              <a:rPr lang="en-US" sz="2400" dirty="0" err="1"/>
              <a:t>ft</a:t>
            </a:r>
            <a:r>
              <a:rPr lang="en-US" sz="2400" dirty="0"/>
              <a:t> in Bay St. Louis and Waveland, MS</a:t>
            </a:r>
          </a:p>
          <a:p>
            <a:pPr lvl="1"/>
            <a:r>
              <a:rPr lang="en-US" sz="2400" dirty="0"/>
              <a:t>20+ ft. in Biloxi and Pascagoula more than 55 miles </a:t>
            </a:r>
            <a:r>
              <a:rPr lang="en-US" sz="2400" dirty="0" smtClean="0"/>
              <a:t>to the East</a:t>
            </a:r>
            <a:endParaRPr lang="en-US" sz="2400" dirty="0"/>
          </a:p>
          <a:p>
            <a:endParaRPr lang="en-US" sz="2400" dirty="0"/>
          </a:p>
          <a:p>
            <a:r>
              <a:rPr lang="en-US" sz="2800" dirty="0"/>
              <a:t>Destruction and Tornadoes across </a:t>
            </a:r>
            <a:r>
              <a:rPr lang="en-US" sz="2800" dirty="0" smtClean="0"/>
              <a:t>more than 80% of Mississippi</a:t>
            </a:r>
            <a:endParaRPr lang="en-US" sz="2800" dirty="0"/>
          </a:p>
          <a:p>
            <a:endParaRPr lang="en-US" sz="2400" dirty="0"/>
          </a:p>
          <a:p>
            <a:r>
              <a:rPr lang="en-US" sz="2800" dirty="0"/>
              <a:t>Survived Camille, Destroyed by Katrina</a:t>
            </a:r>
          </a:p>
          <a:p>
            <a:endParaRPr lang="en-US" sz="2400" dirty="0"/>
          </a:p>
          <a:p>
            <a:r>
              <a:rPr lang="en-US" sz="2800" dirty="0"/>
              <a:t>Buildings, </a:t>
            </a:r>
            <a:r>
              <a:rPr lang="en-US" sz="2800" dirty="0" smtClean="0"/>
              <a:t>Banks, Homes</a:t>
            </a:r>
            <a:r>
              <a:rPr lang="en-US" sz="2800" dirty="0"/>
              <a:t>, Roads, Underground Infrastructure—All </a:t>
            </a:r>
            <a:r>
              <a:rPr lang="en-US" sz="2800" dirty="0" smtClean="0"/>
              <a:t>Destroyed on the Coast in just hours.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Storm’s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7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41480" y="2209812"/>
            <a:ext cx="3969620" cy="2680460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US" sz="1800" dirty="0" smtClean="0"/>
              <a:t>NFL Great Walter Payton</a:t>
            </a:r>
          </a:p>
          <a:p>
            <a:pPr marL="457200" indent="-457200">
              <a:buAutoNum type="alphaUcPeriod"/>
            </a:pPr>
            <a:r>
              <a:rPr lang="en-US" sz="1800" dirty="0" smtClean="0"/>
              <a:t>MCI/</a:t>
            </a:r>
            <a:r>
              <a:rPr lang="en-US" sz="1800" dirty="0" err="1" smtClean="0"/>
              <a:t>WorldComm</a:t>
            </a:r>
            <a:r>
              <a:rPr lang="en-US" sz="1800" dirty="0" smtClean="0"/>
              <a:t> CEO Bernie Ebbers</a:t>
            </a:r>
          </a:p>
          <a:p>
            <a:pPr marL="457200" indent="-457200">
              <a:buAutoNum type="alphaUcPeriod"/>
            </a:pPr>
            <a:r>
              <a:rPr lang="en-US" sz="1800" dirty="0" smtClean="0"/>
              <a:t>Motivational Speaker, Zig </a:t>
            </a:r>
            <a:r>
              <a:rPr lang="en-US" sz="1800" dirty="0" err="1" smtClean="0"/>
              <a:t>Zigler</a:t>
            </a:r>
            <a:endParaRPr lang="en-US" sz="1800" dirty="0" smtClean="0"/>
          </a:p>
          <a:p>
            <a:pPr marL="457200" indent="-457200">
              <a:buAutoNum type="alphaUcPeriod"/>
            </a:pPr>
            <a:r>
              <a:rPr lang="en-US" sz="1800" dirty="0" smtClean="0"/>
              <a:t>FEDEX Founder Fred Smith</a:t>
            </a:r>
          </a:p>
          <a:p>
            <a:pPr marL="457200" indent="-457200">
              <a:buAutoNum type="alphaUcPeriod"/>
            </a:pPr>
            <a:r>
              <a:rPr lang="en-US" sz="1800" dirty="0" smtClean="0"/>
              <a:t>Oprah Winfrey</a:t>
            </a:r>
          </a:p>
          <a:p>
            <a:pPr marL="457200" indent="-457200">
              <a:buAutoNum type="alphaUcPeriod"/>
            </a:pPr>
            <a:r>
              <a:rPr lang="en-US" sz="1800" dirty="0" smtClean="0"/>
              <a:t>Muppet Creator Jim Henson</a:t>
            </a:r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AutoNum type="alphaUcPeriod"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4709717" y="1987527"/>
            <a:ext cx="3977082" cy="2619837"/>
          </a:xfrm>
        </p:spPr>
        <p:txBody>
          <a:bodyPr/>
          <a:lstStyle/>
          <a:p>
            <a:pPr marL="457200" indent="-457200">
              <a:buAutoNum type="alphaUcPeriod" startAt="7"/>
            </a:pPr>
            <a:r>
              <a:rPr lang="en-US" sz="2000" dirty="0" smtClean="0"/>
              <a:t>Actor </a:t>
            </a:r>
            <a:r>
              <a:rPr lang="en-US" sz="2000" dirty="0"/>
              <a:t>James Earl </a:t>
            </a:r>
            <a:r>
              <a:rPr lang="en-US" sz="2000" dirty="0" smtClean="0"/>
              <a:t>Jones</a:t>
            </a:r>
          </a:p>
          <a:p>
            <a:pPr marL="457200" indent="-457200">
              <a:buAutoNum type="alphaUcPeriod" startAt="7"/>
            </a:pPr>
            <a:r>
              <a:rPr lang="en-US" sz="2000" dirty="0" smtClean="0"/>
              <a:t>Nobel </a:t>
            </a:r>
            <a:r>
              <a:rPr lang="en-US" sz="2000" dirty="0"/>
              <a:t>Laureate Author, William Faulkner </a:t>
            </a:r>
            <a:endParaRPr lang="en-US" sz="2000" dirty="0" smtClean="0"/>
          </a:p>
          <a:p>
            <a:pPr marL="457200" indent="-457200">
              <a:buAutoNum type="alphaUcPeriod" startAt="7"/>
            </a:pPr>
            <a:r>
              <a:rPr lang="en-US" dirty="0" smtClean="0"/>
              <a:t>A, E,  and G</a:t>
            </a:r>
          </a:p>
          <a:p>
            <a:pPr marL="457200" indent="-457200">
              <a:buAutoNum type="alphaUcPeriod" startAt="10"/>
            </a:pPr>
            <a:r>
              <a:rPr lang="en-US" dirty="0" smtClean="0"/>
              <a:t>B, D,  and H</a:t>
            </a:r>
          </a:p>
          <a:p>
            <a:pPr marL="457200" indent="-457200">
              <a:buAutoNum type="alphaUcPeriod" startAt="10"/>
            </a:pPr>
            <a:r>
              <a:rPr lang="en-US" dirty="0" smtClean="0"/>
              <a:t>All of the Above</a:t>
            </a:r>
          </a:p>
          <a:p>
            <a:pPr marL="457200" indent="-457200">
              <a:buAutoNum type="alphaUcPeriod" startAt="10"/>
            </a:pPr>
            <a:r>
              <a:rPr lang="en-US" dirty="0" smtClean="0"/>
              <a:t>None of the Above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AutoNum type="romanUcPeriod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4387" y="992019"/>
            <a:ext cx="8162412" cy="828794"/>
          </a:xfrm>
        </p:spPr>
        <p:txBody>
          <a:bodyPr/>
          <a:lstStyle/>
          <a:p>
            <a:r>
              <a:rPr lang="en-US" sz="2400" dirty="0" smtClean="0"/>
              <a:t>Polling Question 1: </a:t>
            </a:r>
            <a:br>
              <a:rPr lang="en-US" sz="2400" dirty="0" smtClean="0"/>
            </a:br>
            <a:r>
              <a:rPr lang="en-US" sz="2000" dirty="0" smtClean="0"/>
              <a:t>Which </a:t>
            </a:r>
            <a:r>
              <a:rPr lang="en-US" sz="2000" dirty="0"/>
              <a:t>of these famous people are from Mississippi</a:t>
            </a:r>
            <a:r>
              <a:rPr lang="en-US" sz="20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3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FF34B7DD-DA0B-9047-B3A3-2B36A5B8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65" y="1034465"/>
            <a:ext cx="3449096" cy="434018"/>
          </a:xfrm>
        </p:spPr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369" y="1034465"/>
            <a:ext cx="4881154" cy="36608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0999"/>
            <a:ext cx="4308177" cy="322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190" y="2605531"/>
            <a:ext cx="3308147" cy="2482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191" y="101339"/>
            <a:ext cx="3343511" cy="2504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330" y="101339"/>
            <a:ext cx="3788108" cy="4971181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FF34B7DD-DA0B-9047-B3A3-2B36A5B8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211" y="2369920"/>
            <a:ext cx="2851227" cy="434018"/>
          </a:xfrm>
        </p:spPr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DT14 Speaker PPT_v2">
  <a:themeElements>
    <a:clrScheme name="Custom 2">
      <a:dk1>
        <a:srgbClr val="0E124E"/>
      </a:dk1>
      <a:lt1>
        <a:srgbClr val="FFFFFF"/>
      </a:lt1>
      <a:dk2>
        <a:srgbClr val="20285E"/>
      </a:dk2>
      <a:lt2>
        <a:srgbClr val="FFFFFF"/>
      </a:lt2>
      <a:accent1>
        <a:srgbClr val="00B8CE"/>
      </a:accent1>
      <a:accent2>
        <a:srgbClr val="BDD63E"/>
      </a:accent2>
      <a:accent3>
        <a:srgbClr val="F9DF00"/>
      </a:accent3>
      <a:accent4>
        <a:srgbClr val="026C8F"/>
      </a:accent4>
      <a:accent5>
        <a:srgbClr val="8BD2DF"/>
      </a:accent5>
      <a:accent6>
        <a:srgbClr val="17BF70"/>
      </a:accent6>
      <a:hlink>
        <a:srgbClr val="E6051C"/>
      </a:hlink>
      <a:folHlink>
        <a:srgbClr val="17A6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3513</TotalTime>
  <Words>637</Words>
  <Application>Microsoft Office PowerPoint</Application>
  <PresentationFormat>On-screen Show (16:9)</PresentationFormat>
  <Paragraphs>166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PDT14 Speaker PPT_v2</vt:lpstr>
      <vt:lpstr>PowerPoint Presentation</vt:lpstr>
      <vt:lpstr>Recovering From A Natural Disaster: The Role of Auditors and Management </vt:lpstr>
      <vt:lpstr>Recovery Starts Before the Disaster Begins</vt:lpstr>
      <vt:lpstr> Katrina: August 29, 2005</vt:lpstr>
      <vt:lpstr>Setting the Stage</vt:lpstr>
      <vt:lpstr>The Storm’s Impact</vt:lpstr>
      <vt:lpstr>Polling Question 1:  Which of these famous people are from Mississippi?</vt:lpstr>
      <vt:lpstr>Before and After</vt:lpstr>
      <vt:lpstr>Before and After</vt:lpstr>
      <vt:lpstr>The Aftermath</vt:lpstr>
      <vt:lpstr>The Aftermath</vt:lpstr>
      <vt:lpstr>Polling Question 2:  Which of these was invented in Mississippi?</vt:lpstr>
      <vt:lpstr>Katrina: The Aftermath</vt:lpstr>
      <vt:lpstr>PowerPoint Presentation</vt:lpstr>
      <vt:lpstr>PowerPoint Presentation</vt:lpstr>
      <vt:lpstr>Katrina: From 2005 to 2012</vt:lpstr>
      <vt:lpstr>Polling Question 3:  Which of these companies started in Mississippi?</vt:lpstr>
      <vt:lpstr>Prevention is the Best Medicine</vt:lpstr>
    </vt:vector>
  </TitlesOfParts>
  <Company>The DesignPond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James</dc:creator>
  <cp:lastModifiedBy>Sam Atkinson</cp:lastModifiedBy>
  <cp:revision>75</cp:revision>
  <cp:lastPrinted>2018-07-06T14:58:00Z</cp:lastPrinted>
  <dcterms:created xsi:type="dcterms:W3CDTF">2017-03-29T16:05:05Z</dcterms:created>
  <dcterms:modified xsi:type="dcterms:W3CDTF">2018-07-06T21:37:17Z</dcterms:modified>
</cp:coreProperties>
</file>