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0"/>
  </p:handoutMasterIdLst>
  <p:sldIdLst>
    <p:sldId id="256" r:id="rId2"/>
    <p:sldId id="260" r:id="rId3"/>
    <p:sldId id="268" r:id="rId4"/>
    <p:sldId id="257" r:id="rId5"/>
    <p:sldId id="269" r:id="rId6"/>
    <p:sldId id="258" r:id="rId7"/>
    <p:sldId id="263" r:id="rId8"/>
    <p:sldId id="266" r:id="rId9"/>
    <p:sldId id="267" r:id="rId10"/>
    <p:sldId id="273" r:id="rId11"/>
    <p:sldId id="274" r:id="rId12"/>
    <p:sldId id="275" r:id="rId13"/>
    <p:sldId id="264" r:id="rId14"/>
    <p:sldId id="265" r:id="rId15"/>
    <p:sldId id="259" r:id="rId16"/>
    <p:sldId id="271" r:id="rId17"/>
    <p:sldId id="277" r:id="rId18"/>
    <p:sldId id="261" r:id="rId19"/>
    <p:sldId id="279" r:id="rId20"/>
    <p:sldId id="272" r:id="rId21"/>
    <p:sldId id="278" r:id="rId22"/>
    <p:sldId id="281" r:id="rId23"/>
    <p:sldId id="285" r:id="rId24"/>
    <p:sldId id="283" r:id="rId25"/>
    <p:sldId id="270" r:id="rId26"/>
    <p:sldId id="284" r:id="rId27"/>
    <p:sldId id="286" r:id="rId28"/>
    <p:sldId id="276" r:id="rId2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43E"/>
    <a:srgbClr val="B9C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23536-31F8-2F45-A777-7FC7BBB3EFCE}" v="515" dt="2018-08-14T15:06:32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73" autoAdjust="0"/>
    <p:restoredTop sz="94599"/>
  </p:normalViewPr>
  <p:slideViewPr>
    <p:cSldViewPr snapToGrid="0" snapToObjects="1">
      <p:cViewPr varScale="1">
        <p:scale>
          <a:sx n="44" d="100"/>
          <a:sy n="44" d="100"/>
        </p:scale>
        <p:origin x="82" y="11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85ACF5B-49F8-4822-A652-2A982521928B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BF55500-86C7-4173-B796-2CAC6D1D2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4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8A84-2497-A64B-9B12-B383223F8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1562100"/>
            <a:ext cx="7747000" cy="2039938"/>
          </a:xfrm>
        </p:spPr>
        <p:txBody>
          <a:bodyPr anchor="b"/>
          <a:lstStyle>
            <a:lvl1pPr algn="ctr">
              <a:defRPr sz="6000">
                <a:solidFill>
                  <a:srgbClr val="8394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55A34-C563-9A4B-B5D4-B526AE9D8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3741738"/>
            <a:ext cx="7747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5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6D1-F1D3-DE41-A37D-2B05DA8E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54025"/>
            <a:ext cx="9804400" cy="1325563"/>
          </a:xfrm>
        </p:spPr>
        <p:txBody>
          <a:bodyPr/>
          <a:lstStyle>
            <a:lvl1pPr>
              <a:defRPr>
                <a:solidFill>
                  <a:srgbClr val="8394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F52D-4F0A-8A44-A006-CA1692982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914525"/>
            <a:ext cx="9804400" cy="3889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89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6D1-F1D3-DE41-A37D-2B05DA8E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1325563"/>
          </a:xfrm>
        </p:spPr>
        <p:txBody>
          <a:bodyPr/>
          <a:lstStyle>
            <a:lvl1pPr>
              <a:defRPr>
                <a:solidFill>
                  <a:srgbClr val="8394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F52D-4F0A-8A44-A006-CA1692982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685925"/>
            <a:ext cx="9804400" cy="45116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21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6D1-F1D3-DE41-A37D-2B05DA8E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25425"/>
            <a:ext cx="11531600" cy="1108075"/>
          </a:xfrm>
        </p:spPr>
        <p:txBody>
          <a:bodyPr/>
          <a:lstStyle>
            <a:lvl1pPr>
              <a:defRPr>
                <a:solidFill>
                  <a:srgbClr val="8394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F52D-4F0A-8A44-A006-CA1692982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685925"/>
            <a:ext cx="11531600" cy="45116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6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03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24CA0-5DEA-8648-B2C3-93B41165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D9A3A-B7E1-5644-9DD7-E6C13D27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8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osa.ms.gov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E0A87-C864-534E-B7C6-4C0D8F6C3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"/>
          <a:stretch/>
        </p:blipFill>
        <p:spPr>
          <a:xfrm>
            <a:off x="0" y="-12502"/>
            <a:ext cx="12192000" cy="68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0875"/>
            <a:ext cx="9804400" cy="723422"/>
          </a:xfrm>
        </p:spPr>
        <p:txBody>
          <a:bodyPr/>
          <a:lstStyle/>
          <a:p>
            <a:pPr algn="ctr"/>
            <a:r>
              <a:rPr lang="en-US" dirty="0" smtClean="0"/>
              <a:t>Before and After Katrina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08475"/>
            <a:ext cx="4945380" cy="5985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4814" y="808475"/>
            <a:ext cx="5091346" cy="5985892"/>
            <a:chOff x="5674190" y="101339"/>
            <a:chExt cx="3343512" cy="49868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4190" y="2605531"/>
              <a:ext cx="3343512" cy="24826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4191" y="101339"/>
              <a:ext cx="3343511" cy="2504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4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0875"/>
            <a:ext cx="9804400" cy="723422"/>
          </a:xfrm>
        </p:spPr>
        <p:txBody>
          <a:bodyPr/>
          <a:lstStyle/>
          <a:p>
            <a:pPr algn="ctr"/>
            <a:r>
              <a:rPr lang="en-US" dirty="0" smtClean="0"/>
              <a:t>Before and After Katrina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32"/>
            <a:ext cx="6048507" cy="4022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668" y="2087730"/>
            <a:ext cx="6272036" cy="47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0875"/>
            <a:ext cx="9804400" cy="723422"/>
          </a:xfrm>
        </p:spPr>
        <p:txBody>
          <a:bodyPr/>
          <a:lstStyle/>
          <a:p>
            <a:pPr algn="ctr"/>
            <a:r>
              <a:rPr lang="en-US" dirty="0" smtClean="0"/>
              <a:t>Before and After Katrina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12" y="1798320"/>
            <a:ext cx="7028689" cy="5008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" y="785039"/>
            <a:ext cx="6269430" cy="47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06A1-2BB8-904D-A61C-B7BB7EEA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421703"/>
            <a:ext cx="9804400" cy="52421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Monitor </a:t>
            </a:r>
            <a:r>
              <a:rPr lang="en-US" dirty="0"/>
              <a:t>activities, systems more closely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dirty="0"/>
              <a:t>Document more than usual (especially communication with grantors)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dirty="0"/>
              <a:t>Take the time to screen applicants-no </a:t>
            </a:r>
            <a:r>
              <a:rPr lang="en-US" dirty="0" smtClean="0"/>
              <a:t>rubberstamps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Approach contracts even more seriously than usual</a:t>
            </a:r>
          </a:p>
          <a:p>
            <a:pPr>
              <a:spcBef>
                <a:spcPts val="0"/>
              </a:spcBef>
            </a:pP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dirty="0"/>
              <a:t>Review work performed internally and externally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Be aware of common post disaster scams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1083545"/>
          </a:xfrm>
        </p:spPr>
        <p:txBody>
          <a:bodyPr/>
          <a:lstStyle/>
          <a:p>
            <a:pPr algn="ctr"/>
            <a:r>
              <a:rPr lang="en-US" dirty="0" smtClean="0"/>
              <a:t>Act After the Disaster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695071"/>
          </a:xfrm>
        </p:spPr>
        <p:txBody>
          <a:bodyPr/>
          <a:lstStyle/>
          <a:p>
            <a:pPr algn="ctr"/>
            <a:r>
              <a:rPr lang="en-US" dirty="0" smtClean="0"/>
              <a:t>OSA After Katrina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2212046" y="1021094"/>
            <a:ext cx="4188754" cy="5727177"/>
          </a:xfrm>
        </p:spPr>
        <p:txBody>
          <a:bodyPr>
            <a:normAutofit/>
          </a:bodyPr>
          <a:lstStyle/>
          <a:p>
            <a:r>
              <a:rPr lang="en-US" sz="2200" dirty="0"/>
              <a:t>Tracked, Audited, &amp;</a:t>
            </a:r>
            <a:r>
              <a:rPr lang="en-US" sz="2200" dirty="0" smtClean="0"/>
              <a:t> </a:t>
            </a:r>
            <a:r>
              <a:rPr lang="en-US" sz="2200" dirty="0"/>
              <a:t>Reported Recovery </a:t>
            </a:r>
            <a:r>
              <a:rPr lang="en-US" sz="2200" dirty="0" smtClean="0"/>
              <a:t>Funds</a:t>
            </a:r>
          </a:p>
          <a:p>
            <a:r>
              <a:rPr lang="en-US" sz="2200" dirty="0" smtClean="0"/>
              <a:t>Ongoing Training—State and Local</a:t>
            </a:r>
            <a:endParaRPr lang="en-US" sz="2200" dirty="0"/>
          </a:p>
          <a:p>
            <a:r>
              <a:rPr lang="en-US" sz="2200" dirty="0" smtClean="0"/>
              <a:t>Monitored </a:t>
            </a:r>
            <a:r>
              <a:rPr lang="en-US" sz="2200" dirty="0"/>
              <a:t>and Audited Oversight of </a:t>
            </a:r>
            <a:r>
              <a:rPr lang="en-US" sz="2200" dirty="0" smtClean="0"/>
              <a:t>Contracts at local level</a:t>
            </a:r>
            <a:endParaRPr lang="en-US" sz="2200" dirty="0"/>
          </a:p>
          <a:p>
            <a:r>
              <a:rPr lang="en-US" sz="2200" dirty="0" smtClean="0"/>
              <a:t>OSA </a:t>
            </a:r>
            <a:r>
              <a:rPr lang="en-US" sz="2200" dirty="0"/>
              <a:t>Property </a:t>
            </a:r>
            <a:r>
              <a:rPr lang="en-US" sz="2200" dirty="0" smtClean="0"/>
              <a:t>Division was invaluable</a:t>
            </a:r>
          </a:p>
          <a:p>
            <a:r>
              <a:rPr lang="en-US" sz="2200" dirty="0" smtClean="0"/>
              <a:t>Investigated complaints</a:t>
            </a:r>
          </a:p>
          <a:p>
            <a:r>
              <a:rPr lang="en-US" sz="2200" dirty="0" smtClean="0"/>
              <a:t>Worked with Federal officials</a:t>
            </a:r>
          </a:p>
          <a:p>
            <a:r>
              <a:rPr lang="en-US" sz="2200" dirty="0" smtClean="0"/>
              <a:t>Let the public know we were watching</a:t>
            </a:r>
          </a:p>
          <a:p>
            <a:r>
              <a:rPr lang="en-US" sz="2200" dirty="0" smtClean="0"/>
              <a:t>Long-term </a:t>
            </a:r>
            <a:r>
              <a:rPr lang="en-US" sz="2200" dirty="0"/>
              <a:t>f</a:t>
            </a:r>
            <a:r>
              <a:rPr lang="en-US" sz="2200" dirty="0" smtClean="0"/>
              <a:t>raud </a:t>
            </a:r>
            <a:r>
              <a:rPr lang="en-US" sz="2200" dirty="0"/>
              <a:t>p</a:t>
            </a:r>
            <a:r>
              <a:rPr lang="en-US" sz="2200" dirty="0" smtClean="0"/>
              <a:t>revention activities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859536"/>
            <a:ext cx="5321808" cy="5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25426"/>
            <a:ext cx="11531600" cy="908180"/>
          </a:xfrm>
        </p:spPr>
        <p:txBody>
          <a:bodyPr/>
          <a:lstStyle/>
          <a:p>
            <a:pPr algn="ctr"/>
            <a:r>
              <a:rPr lang="en-US" dirty="0" smtClean="0"/>
              <a:t>Prevention is the Best Medicine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half" idx="1"/>
          </p:nvPr>
        </p:nvSpPr>
        <p:spPr>
          <a:xfrm>
            <a:off x="115180" y="1663477"/>
            <a:ext cx="5703160" cy="51444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Prepare for the types of disasters that may occur in your geographical region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Have plans for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Loss of power, cell phones, and internet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900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Loss of local documentation—use offsite storage and redundant backups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900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Temporary loss of personnel—personal disasters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900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Disaster operations—before, during, and after</a:t>
            </a:r>
            <a:endParaRPr lang="en-US" sz="2400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6166556" y="1663478"/>
            <a:ext cx="5745696" cy="5144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/>
              <a:t>Oversight agencies can take an active role in training and preparation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400" dirty="0"/>
              <a:t>Providing useful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400" dirty="0"/>
              <a:t>Conducting “Real Time” Audits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400" dirty="0"/>
              <a:t>Identifying weaknesses in </a:t>
            </a:r>
            <a:r>
              <a:rPr 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control</a:t>
            </a:r>
            <a:r>
              <a:rPr lang="en-US" sz="2400" dirty="0"/>
              <a:t>, contracting, etc</a:t>
            </a:r>
            <a:r>
              <a:rPr lang="en-US" sz="2400" dirty="0" smtClean="0"/>
              <a:t>. (&amp; fix them)</a:t>
            </a:r>
            <a:endParaRPr lang="en-US" sz="24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400" dirty="0"/>
              <a:t>Watching and reviewing </a:t>
            </a:r>
            <a:r>
              <a:rPr lang="en-US" sz="2400" dirty="0" smtClean="0"/>
              <a:t>activities and documentation after </a:t>
            </a:r>
            <a:r>
              <a:rPr lang="en-US" sz="2400" dirty="0"/>
              <a:t>the disaster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2400" dirty="0"/>
              <a:t>Consider having a generic template for emergency declarations with contingent authority to act</a:t>
            </a:r>
          </a:p>
        </p:txBody>
      </p:sp>
    </p:spTree>
    <p:extLst>
      <p:ext uri="{BB962C8B-B14F-4D97-AF65-F5344CB8AC3E}">
        <p14:creationId xmlns:p14="http://schemas.microsoft.com/office/powerpoint/2010/main" val="5700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13665"/>
            <a:ext cx="11531600" cy="945759"/>
          </a:xfrm>
        </p:spPr>
        <p:txBody>
          <a:bodyPr/>
          <a:lstStyle/>
          <a:p>
            <a:pPr algn="ctr"/>
            <a:r>
              <a:rPr lang="en-US" dirty="0" smtClean="0"/>
              <a:t>Importance of Internal 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06E6E-BA0C-BC46-A964-64F785F3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577341"/>
            <a:ext cx="11531600" cy="53111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/>
              <a:t>Internal controls are an ongoing process; people and not just policies; reasonable, and able to be implemented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Examples of Internal Controls: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Separation of duties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Authorization </a:t>
            </a:r>
            <a:r>
              <a:rPr lang="en-US" sz="2400" dirty="0"/>
              <a:t>and </a:t>
            </a:r>
            <a:r>
              <a:rPr lang="en-US" sz="2400" dirty="0" smtClean="0"/>
              <a:t>approval, reconciliation and review</a:t>
            </a:r>
            <a:endParaRPr lang="en-US" sz="24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Verification (people, activities, documents) </a:t>
            </a:r>
            <a:endParaRPr lang="en-US" sz="24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Physical </a:t>
            </a:r>
            <a:r>
              <a:rPr lang="en-US" sz="2400" dirty="0"/>
              <a:t>control and security of assets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Training</a:t>
            </a:r>
            <a:r>
              <a:rPr lang="en-US" sz="2400" dirty="0"/>
              <a:t>, guidance, and monitoring (P&amp;P</a:t>
            </a:r>
            <a:r>
              <a:rPr lang="en-US" sz="24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Lack of segregated duties often leads to fraud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Even in small offices there are ways to separate duties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00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502" y="992841"/>
            <a:ext cx="4205778" cy="12903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Small Offices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8" y="-132080"/>
            <a:ext cx="5530504" cy="7157122"/>
          </a:xfrm>
          <a:prstGeom prst="rect">
            <a:avLst/>
          </a:prstGeom>
        </p:spPr>
      </p:pic>
      <p:pic>
        <p:nvPicPr>
          <p:cNvPr id="7" name="Picture 2" descr="http://wvco.files.wordpress.com/2011/09/fraud.jpg?w=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363" y="2646947"/>
            <a:ext cx="4170917" cy="3597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19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E0D6-A6C6-6D41-B469-B4C109BC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7397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What is Occupational Fraud &amp; How Can It Happen?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06A1-2BB8-904D-A61C-B7BB7EEA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096646"/>
            <a:ext cx="4104640" cy="5385436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Using your job for personal gain through the deliberate misuse of your employer's resources or </a:t>
            </a:r>
            <a:r>
              <a:rPr lang="en-US" sz="3000" dirty="0" smtClean="0"/>
              <a:t>assets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200" dirty="0"/>
              <a:t>How is it Categorized?</a:t>
            </a:r>
          </a:p>
          <a:p>
            <a:pPr lvl="1"/>
            <a:r>
              <a:rPr lang="en-US" sz="2800" dirty="0"/>
              <a:t>Asset Misappropriation</a:t>
            </a:r>
          </a:p>
          <a:p>
            <a:pPr lvl="1"/>
            <a:r>
              <a:rPr lang="en-US" sz="2800" dirty="0"/>
              <a:t>Corruption</a:t>
            </a:r>
          </a:p>
          <a:p>
            <a:pPr lvl="1"/>
            <a:r>
              <a:rPr lang="en-US" sz="2800" dirty="0"/>
              <a:t>Financial Statement Fraud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A906A1-2BB8-904D-A61C-B7BB7EEAF64E}"/>
              </a:ext>
            </a:extLst>
          </p:cNvPr>
          <p:cNvSpPr txBox="1">
            <a:spLocks/>
          </p:cNvSpPr>
          <p:nvPr/>
        </p:nvSpPr>
        <p:spPr>
          <a:xfrm>
            <a:off x="6593840" y="1096645"/>
            <a:ext cx="5384800" cy="5385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mtClean="0"/>
              <a:t>Failure to look for, or ignoring, unusual trends, discrepancies, or transactions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smtClean="0"/>
          </a:p>
          <a:p>
            <a:r>
              <a:rPr lang="en-US" sz="3600" smtClean="0"/>
              <a:t>Failure to understand complex systems 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smtClean="0"/>
          </a:p>
          <a:p>
            <a:r>
              <a:rPr lang="en-US" sz="3600" smtClean="0"/>
              <a:t>Failure to reconcile information between sources 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smtClean="0"/>
          </a:p>
          <a:p>
            <a:r>
              <a:rPr lang="en-US" sz="3600" smtClean="0"/>
              <a:t>TRUST without verification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smtClean="0"/>
          </a:p>
          <a:p>
            <a:r>
              <a:rPr lang="en-US" sz="3600" smtClean="0"/>
              <a:t>False belief that everything is fine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smtClean="0"/>
          </a:p>
          <a:p>
            <a:r>
              <a:rPr lang="en-US" sz="3600" smtClean="0"/>
              <a:t>Rushing without care—too much emphasis on timelines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066917" y="-81280"/>
            <a:ext cx="9569972" cy="6892322"/>
            <a:chOff x="707" y="668"/>
            <a:chExt cx="14420" cy="9524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5427"/>
              <a:ext cx="347" cy="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" y="5741"/>
              <a:ext cx="3377" cy="4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" y="668"/>
              <a:ext cx="14420" cy="2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" y="3011"/>
              <a:ext cx="11402" cy="2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3777" y="4490"/>
              <a:ext cx="2" cy="576"/>
              <a:chOff x="3777" y="4490"/>
              <a:chExt cx="2" cy="576"/>
            </a:xfrm>
          </p:grpSpPr>
          <p:sp>
            <p:nvSpPr>
              <p:cNvPr id="10" name="Freeform 15"/>
              <p:cNvSpPr>
                <a:spLocks/>
              </p:cNvSpPr>
              <p:nvPr/>
            </p:nvSpPr>
            <p:spPr bwMode="auto">
              <a:xfrm>
                <a:off x="3777" y="4490"/>
                <a:ext cx="2" cy="576"/>
              </a:xfrm>
              <a:custGeom>
                <a:avLst/>
                <a:gdLst>
                  <a:gd name="T0" fmla="+- 0 5066 4490"/>
                  <a:gd name="T1" fmla="*/ 5066 h 576"/>
                  <a:gd name="T2" fmla="+- 0 4490 4490"/>
                  <a:gd name="T3" fmla="*/ 4490 h 57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76">
                    <a:moveTo>
                      <a:pt x="0" y="576"/>
                    </a:moveTo>
                    <a:lnTo>
                      <a:pt x="0" y="0"/>
                    </a:lnTo>
                  </a:path>
                </a:pathLst>
              </a:custGeom>
              <a:noFill/>
              <a:ln w="16625">
                <a:solidFill>
                  <a:srgbClr val="808C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17" y="3383167"/>
            <a:ext cx="818262" cy="6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010095" y="1728068"/>
            <a:ext cx="6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2012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06499" y="2642955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2010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96338" y="3546193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2008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76896" y="1897345"/>
            <a:ext cx="682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86.7%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329375" y="2739152"/>
            <a:ext cx="767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88.7%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146275" y="3600106"/>
            <a:ext cx="756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33.4% 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5129960" y="4049955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32.8%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3661671" y="5347553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7.6%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764771" y="6217750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10.3%</a:t>
            </a: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70350" y="2060087"/>
            <a:ext cx="2448996" cy="4110357"/>
            <a:chOff x="481554" y="1704471"/>
            <a:chExt cx="2192581" cy="3785184"/>
          </a:xfrm>
        </p:grpSpPr>
        <p:sp>
          <p:nvSpPr>
            <p:cNvPr id="29" name="Rectangle 28"/>
            <p:cNvSpPr/>
            <p:nvPr/>
          </p:nvSpPr>
          <p:spPr>
            <a:xfrm>
              <a:off x="481554" y="1704471"/>
              <a:ext cx="2119380" cy="765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Asset</a:t>
              </a:r>
            </a:p>
            <a:p>
              <a:r>
                <a:rPr lang="en-US" sz="2400" dirty="0"/>
                <a:t>Misappropriation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28464" y="3372812"/>
              <a:ext cx="1445671" cy="425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Corruption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7219" y="4724399"/>
              <a:ext cx="2071620" cy="765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Financial</a:t>
              </a:r>
            </a:p>
            <a:p>
              <a:r>
                <a:rPr lang="en-US" sz="2400" dirty="0"/>
                <a:t>Statement Fraud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2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62100"/>
            <a:ext cx="7747000" cy="1191260"/>
          </a:xfrm>
        </p:spPr>
        <p:txBody>
          <a:bodyPr>
            <a:normAutofit/>
          </a:bodyPr>
          <a:lstStyle/>
          <a:p>
            <a:r>
              <a:rPr lang="en-US" dirty="0"/>
              <a:t>Lessons Learned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3520" y="3050858"/>
            <a:ext cx="7747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Responding to and Accounting for Natural </a:t>
            </a:r>
            <a:r>
              <a:rPr lang="en-US" dirty="0" smtClean="0"/>
              <a:t>Disaster</a:t>
            </a:r>
          </a:p>
          <a:p>
            <a:r>
              <a:rPr lang="en-US" i="1" dirty="0" smtClean="0"/>
              <a:t>Katrina and Beyond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9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43949"/>
            <a:ext cx="11531600" cy="844954"/>
          </a:xfrm>
        </p:spPr>
        <p:txBody>
          <a:bodyPr/>
          <a:lstStyle/>
          <a:p>
            <a:pPr algn="ctr"/>
            <a:r>
              <a:rPr lang="en-US" dirty="0" smtClean="0"/>
              <a:t>A Typical Fraudster?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14324" y="992808"/>
            <a:ext cx="11333480" cy="5699760"/>
            <a:chOff x="381000" y="990600"/>
            <a:chExt cx="8426450" cy="4987925"/>
          </a:xfrm>
        </p:grpSpPr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81000" y="990600"/>
              <a:ext cx="8426450" cy="4987925"/>
              <a:chOff x="1328" y="2467"/>
              <a:chExt cx="13269" cy="7856"/>
            </a:xfrm>
          </p:grpSpPr>
          <p:pic>
            <p:nvPicPr>
              <p:cNvPr id="21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" y="2467"/>
                <a:ext cx="3268" cy="7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" y="2939"/>
                <a:ext cx="2626" cy="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" y="2467"/>
                <a:ext cx="3268" cy="7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3" y="2939"/>
                <a:ext cx="2627" cy="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8" y="2467"/>
                <a:ext cx="3268" cy="7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9" y="2939"/>
                <a:ext cx="2626" cy="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29" y="2467"/>
                <a:ext cx="3268" cy="7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3" y="2939"/>
                <a:ext cx="2626" cy="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9" y="8849"/>
                <a:ext cx="12241" cy="1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457200" y="3810000"/>
              <a:ext cx="1905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Tenured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90403" y="3815060"/>
              <a:ext cx="1905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Trusted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01937" y="3815060"/>
              <a:ext cx="1905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Educated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32114" y="3630394"/>
              <a:ext cx="20753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Least Suspected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56336" y="5248979"/>
              <a:ext cx="4710972" cy="511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F</a:t>
              </a:r>
              <a:r>
                <a:rPr lang="en-US" sz="3200" b="1" spc="-8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r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aud</a:t>
              </a:r>
              <a:r>
                <a:rPr lang="en-US" sz="3200" b="1" spc="-35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s</a:t>
              </a:r>
              <a:r>
                <a:rPr lang="en-US" sz="3200" b="1" spc="-4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t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e</a:t>
              </a:r>
              <a:r>
                <a:rPr lang="en-US" sz="3200" b="1" spc="-45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r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s</a:t>
              </a:r>
              <a:r>
                <a:rPr lang="en-US" sz="3200" b="1" spc="-11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do</a:t>
              </a:r>
              <a:r>
                <a:rPr lang="en-US" sz="3200" b="1" spc="-4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not</a:t>
              </a:r>
              <a:r>
                <a:rPr lang="en-US" sz="3200" b="1" spc="-5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look</a:t>
              </a:r>
              <a:r>
                <a:rPr lang="en-US" sz="3200" b="1" spc="-5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li</a:t>
              </a:r>
              <a:r>
                <a:rPr lang="en-US" sz="3200" b="1" spc="-90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k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e</a:t>
              </a:r>
              <a:r>
                <a:rPr lang="en-US" sz="3200" b="1" spc="-35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c</a:t>
              </a:r>
              <a:r>
                <a:rPr lang="en-US" sz="3200" b="1" spc="-45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r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oo</a:t>
              </a:r>
              <a:r>
                <a:rPr lang="en-US" sz="3200" b="1" spc="-25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k</a:t>
              </a:r>
              <a:r>
                <a:rPr lang="en-US" sz="3200" b="1" dirty="0">
                  <a:solidFill>
                    <a:srgbClr val="585858"/>
                  </a:solidFill>
                  <a:latin typeface="Calibri"/>
                  <a:ea typeface="Calibri"/>
                  <a:cs typeface="Calibri"/>
                </a:rPr>
                <a:t>s!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39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E0D6-A6C6-6D41-B469-B4C109BC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729615"/>
          </a:xfrm>
        </p:spPr>
        <p:txBody>
          <a:bodyPr/>
          <a:lstStyle/>
          <a:p>
            <a:pPr algn="ctr"/>
            <a:r>
              <a:rPr lang="en-US" dirty="0"/>
              <a:t>Create an Anti-Fraud Environment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286000" y="995045"/>
            <a:ext cx="4511040" cy="5690235"/>
          </a:xfrm>
        </p:spPr>
        <p:txBody>
          <a:bodyPr>
            <a:noAutofit/>
          </a:bodyPr>
          <a:lstStyle/>
          <a:p>
            <a:r>
              <a:rPr lang="en-US" sz="2400" dirty="0"/>
              <a:t>Set the tone at the top = Lead by Example</a:t>
            </a:r>
          </a:p>
          <a:p>
            <a:pPr lvl="1"/>
            <a:r>
              <a:rPr lang="en-US" sz="1800" dirty="0"/>
              <a:t>Responsibility of elected officials and City management</a:t>
            </a:r>
          </a:p>
          <a:p>
            <a:pPr lvl="1"/>
            <a:r>
              <a:rPr lang="en-US" sz="1800" dirty="0"/>
              <a:t>Behave ethically and openly communicate expectations to employees</a:t>
            </a:r>
          </a:p>
          <a:p>
            <a:pPr lvl="1"/>
            <a:r>
              <a:rPr lang="en-US" sz="1800" dirty="0"/>
              <a:t>Treat all employees equally</a:t>
            </a:r>
          </a:p>
          <a:p>
            <a:pPr lvl="1"/>
            <a:r>
              <a:rPr lang="en-US" sz="1800" dirty="0"/>
              <a:t>Zero tolerance</a:t>
            </a:r>
          </a:p>
          <a:p>
            <a:pPr marL="393192" lvl="1" indent="0">
              <a:buNone/>
            </a:pPr>
            <a:endParaRPr lang="en-US" sz="900" dirty="0"/>
          </a:p>
          <a:p>
            <a:r>
              <a:rPr lang="en-US" sz="2400" dirty="0"/>
              <a:t>Create a positive workplace environment</a:t>
            </a:r>
          </a:p>
          <a:p>
            <a:pPr lvl="1"/>
            <a:r>
              <a:rPr lang="en-US" sz="1800" dirty="0"/>
              <a:t>Focus on employee morale</a:t>
            </a:r>
          </a:p>
          <a:p>
            <a:pPr lvl="1"/>
            <a:r>
              <a:rPr lang="en-US" sz="1800" dirty="0"/>
              <a:t>Empower employees</a:t>
            </a:r>
          </a:p>
          <a:p>
            <a:pPr lvl="1"/>
            <a:r>
              <a:rPr lang="en-US" sz="1800" dirty="0" smtClean="0"/>
              <a:t>Communicate</a:t>
            </a:r>
          </a:p>
          <a:p>
            <a:pPr lvl="1"/>
            <a:r>
              <a:rPr lang="en-US" sz="1800" dirty="0" smtClean="0"/>
              <a:t>Have a Fraud Policy that is applied to all (elected, appointed, hired, executive, staff, vendors, contractors, consultants)</a:t>
            </a:r>
            <a:endParaRPr lang="en-US" sz="1800" dirty="0"/>
          </a:p>
          <a:p>
            <a:pPr lvl="1"/>
            <a:endParaRPr lang="en-US" sz="10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797040" y="995045"/>
            <a:ext cx="5191760" cy="5690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/>
              <a:t>Hire and promote appropriate employees</a:t>
            </a:r>
          </a:p>
          <a:p>
            <a:pPr lvl="1"/>
            <a:r>
              <a:rPr lang="en-US" sz="2000" smtClean="0"/>
              <a:t>Conduct background investigations before hiring or promoting</a:t>
            </a:r>
          </a:p>
          <a:p>
            <a:pPr lvl="1"/>
            <a:r>
              <a:rPr lang="en-US" sz="2000" smtClean="0"/>
              <a:t>Check candidate’s education, employment history, references</a:t>
            </a:r>
          </a:p>
          <a:p>
            <a:pPr lvl="1"/>
            <a:r>
              <a:rPr lang="en-US" sz="2000" smtClean="0"/>
              <a:t>Continuous and objective evaluation of compliance with entity values</a:t>
            </a:r>
          </a:p>
          <a:p>
            <a:pPr lvl="1"/>
            <a:r>
              <a:rPr lang="en-US" sz="2000" smtClean="0"/>
              <a:t>Violations addressed immediately</a:t>
            </a:r>
          </a:p>
          <a:p>
            <a:endParaRPr lang="en-US" sz="2400" smtClean="0"/>
          </a:p>
          <a:p>
            <a:r>
              <a:rPr lang="en-US" sz="2800" smtClean="0"/>
              <a:t>Code of Conduct</a:t>
            </a:r>
          </a:p>
          <a:p>
            <a:pPr lvl="1"/>
            <a:r>
              <a:rPr lang="en-US" sz="2000" smtClean="0"/>
              <a:t>Formalized and founded on integrity</a:t>
            </a:r>
          </a:p>
          <a:p>
            <a:pPr lvl="1"/>
            <a:r>
              <a:rPr lang="en-US" sz="2000" smtClean="0"/>
              <a:t>Defines acceptable employee behavior</a:t>
            </a:r>
          </a:p>
          <a:p>
            <a:pPr lvl="1"/>
            <a:r>
              <a:rPr lang="en-US" sz="2000" smtClean="0"/>
              <a:t>Communicated to all employees</a:t>
            </a:r>
          </a:p>
          <a:p>
            <a:pPr lvl="1"/>
            <a:r>
              <a:rPr lang="en-US" sz="2000" smtClean="0"/>
              <a:t>All employees are held accountable for compliance</a:t>
            </a:r>
          </a:p>
          <a:p>
            <a:endParaRPr lang="en-US" sz="240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E0D6-A6C6-6D41-B469-B4C109BC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790575"/>
          </a:xfrm>
        </p:spPr>
        <p:txBody>
          <a:bodyPr/>
          <a:lstStyle/>
          <a:p>
            <a:pPr algn="ctr"/>
            <a:r>
              <a:rPr lang="en-US" dirty="0"/>
              <a:t>Create an Anti-Fraud Environment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0" y="1205548"/>
            <a:ext cx="4561840" cy="544925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Discipline</a:t>
            </a:r>
          </a:p>
          <a:p>
            <a:pPr lvl="1"/>
            <a:r>
              <a:rPr lang="en-US" sz="2400" dirty="0"/>
              <a:t>Sends a strong message throughout the entity</a:t>
            </a:r>
          </a:p>
          <a:p>
            <a:pPr lvl="1"/>
            <a:r>
              <a:rPr lang="en-US" sz="2400" dirty="0"/>
              <a:t>Should be appropriate and consistent</a:t>
            </a:r>
          </a:p>
          <a:p>
            <a:pPr lvl="1"/>
            <a:r>
              <a:rPr lang="en-US" sz="2400" dirty="0"/>
              <a:t>Consequences of committing fraud clearly communicated throughout the </a:t>
            </a:r>
            <a:r>
              <a:rPr lang="en-US" sz="2400" dirty="0" smtClean="0"/>
              <a:t>entity</a:t>
            </a:r>
          </a:p>
          <a:p>
            <a:pPr marL="393192" lvl="1" indent="0">
              <a:buNone/>
            </a:pPr>
            <a:endParaRPr lang="en-US" sz="2000" dirty="0"/>
          </a:p>
          <a:p>
            <a:r>
              <a:rPr lang="en-US" sz="2800" dirty="0"/>
              <a:t>Oversight Process</a:t>
            </a:r>
          </a:p>
          <a:p>
            <a:pPr lvl="1"/>
            <a:r>
              <a:rPr lang="en-US" sz="2400" dirty="0" smtClean="0"/>
              <a:t>Public Employees/Officials</a:t>
            </a:r>
            <a:endParaRPr lang="en-US" sz="2400" dirty="0"/>
          </a:p>
          <a:p>
            <a:pPr lvl="2"/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Evaluate management’s “tone at the top”, identification of fraud 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risks, </a:t>
            </a: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and implementation of anti-fraud controls</a:t>
            </a:r>
          </a:p>
          <a:p>
            <a:pPr lvl="2"/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Ensure that management implements anti-fraud measures</a:t>
            </a:r>
          </a:p>
          <a:p>
            <a:pPr lvl="2"/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Consider the potential for management override of 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controls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284720" y="1205548"/>
            <a:ext cx="4805680" cy="544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a typeface="Segoe UI" pitchFamily="34" charset="0"/>
                <a:cs typeface="Segoe UI" pitchFamily="34" charset="0"/>
              </a:rPr>
              <a:t>Management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Directs, implements and monitors anti-fraud controls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Sets the ethical tone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Trains employees –Training is important</a:t>
            </a:r>
          </a:p>
          <a:p>
            <a:pPr marL="630936" lvl="2" indent="0">
              <a:buFont typeface="Arial" panose="020B0604020202020204" pitchFamily="34" charset="0"/>
              <a:buNone/>
            </a:pPr>
            <a:endParaRPr lang="en-US" sz="1000" dirty="0" smtClean="0">
              <a:ea typeface="Segoe UI" pitchFamily="34" charset="0"/>
              <a:cs typeface="Segoe UI" pitchFamily="34" charset="0"/>
            </a:endParaRPr>
          </a:p>
          <a:p>
            <a:r>
              <a:rPr lang="en-US" sz="2800" dirty="0" smtClean="0">
                <a:ea typeface="Segoe UI" pitchFamily="34" charset="0"/>
                <a:cs typeface="Segoe UI" pitchFamily="34" charset="0"/>
              </a:rPr>
              <a:t>Internal Auditor (if available)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Identifies fraud indicators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Assesses fraud risks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Evaluates anti-fraud controls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Recommends actions to mitigate risks</a:t>
            </a:r>
          </a:p>
          <a:p>
            <a:pPr lvl="1"/>
            <a:r>
              <a:rPr lang="en-US" sz="2000" dirty="0" smtClean="0">
                <a:ea typeface="Segoe UI" pitchFamily="34" charset="0"/>
                <a:cs typeface="Segoe UI" pitchFamily="34" charset="0"/>
              </a:rPr>
              <a:t>Investigates potential frauds</a:t>
            </a:r>
          </a:p>
        </p:txBody>
      </p:sp>
    </p:spTree>
    <p:extLst>
      <p:ext uri="{BB962C8B-B14F-4D97-AF65-F5344CB8AC3E}">
        <p14:creationId xmlns:p14="http://schemas.microsoft.com/office/powerpoint/2010/main" val="26395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0875"/>
            <a:ext cx="9804400" cy="723422"/>
          </a:xfrm>
        </p:spPr>
        <p:txBody>
          <a:bodyPr/>
          <a:lstStyle/>
          <a:p>
            <a:pPr algn="ctr"/>
            <a:r>
              <a:rPr lang="en-US" dirty="0" smtClean="0"/>
              <a:t>The Aftermath of Katrina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297"/>
            <a:ext cx="4871700" cy="3657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834" y="722176"/>
            <a:ext cx="5304485" cy="392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49" y="3348479"/>
            <a:ext cx="5259105" cy="35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Evaluate Your Internal Controls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30200" y="1691796"/>
            <a:ext cx="5923280" cy="49529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/>
              <a:t>Periodic review of policies and procedures</a:t>
            </a:r>
          </a:p>
          <a:p>
            <a:pPr marL="109728" indent="0">
              <a:spcBef>
                <a:spcPts val="0"/>
              </a:spcBef>
              <a:buNone/>
            </a:pPr>
            <a:endParaRPr lang="en-US" sz="11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Clear and specific  training and feedback</a:t>
            </a:r>
          </a:p>
          <a:p>
            <a:pPr marL="109728" indent="0">
              <a:spcBef>
                <a:spcPts val="0"/>
              </a:spcBef>
              <a:buNone/>
            </a:pPr>
            <a:endParaRPr lang="en-US" sz="11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Adequate oversight</a:t>
            </a:r>
            <a:r>
              <a:rPr lang="en-US" sz="3200" dirty="0"/>
              <a:t> </a:t>
            </a:r>
            <a:r>
              <a:rPr lang="en-US" sz="3200" dirty="0" smtClean="0"/>
              <a:t>of: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Payments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Cash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Contracts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Accounting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Conflicts of Interest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390640" y="1696877"/>
            <a:ext cx="48463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/>
              <a:t>ETHICS!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US" sz="1200" b="1" smtClean="0"/>
          </a:p>
          <a:p>
            <a:pPr lvl="1"/>
            <a:r>
              <a:rPr lang="en-US" sz="2800" smtClean="0"/>
              <a:t>Disclosing Conflicts of Interest</a:t>
            </a:r>
          </a:p>
          <a:p>
            <a:pPr marL="393192" lvl="1" indent="0">
              <a:buFont typeface="Arial" panose="020B0604020202020204" pitchFamily="34" charset="0"/>
              <a:buNone/>
            </a:pPr>
            <a:endParaRPr lang="en-US" sz="1100" smtClean="0"/>
          </a:p>
          <a:p>
            <a:pPr lvl="1"/>
            <a:r>
              <a:rPr lang="en-US" sz="2800" smtClean="0"/>
              <a:t>Use of Public Property</a:t>
            </a:r>
          </a:p>
          <a:p>
            <a:pPr marL="393192" lvl="1" indent="0">
              <a:buFont typeface="Arial" panose="020B0604020202020204" pitchFamily="34" charset="0"/>
              <a:buNone/>
            </a:pPr>
            <a:endParaRPr lang="en-US" sz="1100" smtClean="0"/>
          </a:p>
          <a:p>
            <a:pPr lvl="1"/>
            <a:r>
              <a:rPr lang="en-US" sz="2800" smtClean="0"/>
              <a:t>Misuse of Position</a:t>
            </a:r>
          </a:p>
          <a:p>
            <a:pPr marL="393192" lvl="1" indent="0">
              <a:buFont typeface="Arial" panose="020B0604020202020204" pitchFamily="34" charset="0"/>
              <a:buNone/>
            </a:pPr>
            <a:endParaRPr lang="en-US" sz="1100" smtClean="0"/>
          </a:p>
          <a:p>
            <a:pPr lvl="1"/>
            <a:r>
              <a:rPr lang="en-US" sz="2800" smtClean="0"/>
              <a:t>Public Endorsements</a:t>
            </a:r>
          </a:p>
          <a:p>
            <a:pPr marL="393192" lvl="1" indent="0">
              <a:buFont typeface="Arial" panose="020B0604020202020204" pitchFamily="34" charset="0"/>
              <a:buNone/>
            </a:pPr>
            <a:endParaRPr lang="en-US" sz="1100" smtClean="0"/>
          </a:p>
          <a:p>
            <a:pPr lvl="1"/>
            <a:r>
              <a:rPr lang="en-US" sz="2800" smtClean="0"/>
              <a:t>Gifts from vendors and lobbyists</a:t>
            </a:r>
          </a:p>
          <a:p>
            <a:pPr lvl="1"/>
            <a:endParaRPr lang="en-US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25425"/>
            <a:ext cx="11531600" cy="942975"/>
          </a:xfrm>
        </p:spPr>
        <p:txBody>
          <a:bodyPr/>
          <a:lstStyle/>
          <a:p>
            <a:pPr algn="ctr"/>
            <a:r>
              <a:rPr lang="en-US" dirty="0" smtClean="0"/>
              <a:t>Make Your Controls Work To Prevent Fraud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06E6E-BA0C-BC46-A964-64F785F3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463041"/>
            <a:ext cx="11531600" cy="46634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Everyone within an organization has responsibility</a:t>
            </a:r>
          </a:p>
          <a:p>
            <a:r>
              <a:rPr lang="en-US" sz="3600" dirty="0" smtClean="0"/>
              <a:t>Preventing fraud starts with solid internal controls</a:t>
            </a:r>
          </a:p>
          <a:p>
            <a:pPr lvl="1"/>
            <a:r>
              <a:rPr lang="en-US" sz="3600" dirty="0" smtClean="0"/>
              <a:t>Control Activities</a:t>
            </a:r>
          </a:p>
          <a:p>
            <a:pPr lvl="1"/>
            <a:r>
              <a:rPr lang="en-US" sz="3600" dirty="0" smtClean="0"/>
              <a:t>Policies &amp; Procedures</a:t>
            </a:r>
          </a:p>
          <a:p>
            <a:pPr lvl="1"/>
            <a:r>
              <a:rPr lang="en-US" sz="3600" dirty="0" smtClean="0"/>
              <a:t>Employees who understand the organization and their role</a:t>
            </a:r>
          </a:p>
          <a:p>
            <a:r>
              <a:rPr lang="en-US" sz="3600" dirty="0" smtClean="0"/>
              <a:t>KNOW </a:t>
            </a:r>
            <a:r>
              <a:rPr lang="en-US" sz="3600" dirty="0"/>
              <a:t>the signs, Implement Controls, Protect Yourself, Your Organization, and Your Constituents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Prevention Top 10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94640" y="1838960"/>
            <a:ext cx="5364480" cy="4952999"/>
          </a:xfrm>
        </p:spPr>
        <p:txBody>
          <a:bodyPr>
            <a:normAutofit/>
          </a:bodyPr>
          <a:lstStyle/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r>
              <a:rPr lang="en-US" sz="2400" dirty="0" smtClean="0"/>
              <a:t>Partner </a:t>
            </a:r>
            <a:r>
              <a:rPr lang="en-US" sz="2400" dirty="0"/>
              <a:t>with employees to create </a:t>
            </a:r>
            <a:r>
              <a:rPr lang="en-US" sz="2400" dirty="0" smtClean="0"/>
              <a:t>an anti‐fraud </a:t>
            </a:r>
            <a:r>
              <a:rPr lang="en-US" sz="2400" dirty="0"/>
              <a:t>culture</a:t>
            </a:r>
            <a:r>
              <a:rPr lang="en-US" sz="2400" dirty="0" smtClean="0"/>
              <a:t>.</a:t>
            </a:r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endParaRPr lang="en-US" sz="900" dirty="0" smtClean="0"/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r>
              <a:rPr lang="en-US" sz="2400" dirty="0" smtClean="0"/>
              <a:t>Implement </a:t>
            </a:r>
            <a:r>
              <a:rPr lang="en-US" sz="2400" dirty="0"/>
              <a:t>an anti‐fraud program and increase the perception of being caught</a:t>
            </a:r>
            <a:r>
              <a:rPr lang="en-US" sz="2400" dirty="0" smtClean="0"/>
              <a:t>.</a:t>
            </a:r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endParaRPr lang="en-US" sz="900" dirty="0" smtClean="0"/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r>
              <a:rPr lang="en-US" sz="2400" dirty="0" smtClean="0"/>
              <a:t>Become </a:t>
            </a:r>
            <a:r>
              <a:rPr lang="en-US" sz="2400" dirty="0"/>
              <a:t>involved in the financials with </a:t>
            </a:r>
            <a:r>
              <a:rPr lang="en-US" sz="2400" dirty="0" smtClean="0"/>
              <a:t>a focus </a:t>
            </a:r>
            <a:r>
              <a:rPr lang="en-US" sz="2400" dirty="0"/>
              <a:t>on “anomalies</a:t>
            </a:r>
            <a:r>
              <a:rPr lang="en-US" sz="2400" dirty="0" smtClean="0"/>
              <a:t>.”</a:t>
            </a:r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endParaRPr lang="en-US" sz="900" dirty="0" smtClean="0"/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r>
              <a:rPr lang="en-US" sz="2400" dirty="0" smtClean="0"/>
              <a:t>Be </a:t>
            </a:r>
            <a:r>
              <a:rPr lang="en-US" sz="2400" dirty="0"/>
              <a:t>careful with checks, which are essentially cash</a:t>
            </a:r>
            <a:r>
              <a:rPr lang="en-US" sz="2400" dirty="0" smtClean="0"/>
              <a:t>.</a:t>
            </a:r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endParaRPr lang="en-US" sz="900" dirty="0" smtClean="0"/>
          </a:p>
          <a:p>
            <a:pPr marL="233363" indent="-233363">
              <a:lnSpc>
                <a:spcPct val="92000"/>
              </a:lnSpc>
              <a:spcBef>
                <a:spcPts val="0"/>
              </a:spcBef>
              <a:buAutoNum type="arabicPeriod"/>
            </a:pPr>
            <a:r>
              <a:rPr lang="en-US" sz="2400" dirty="0" smtClean="0"/>
              <a:t>Establish </a:t>
            </a:r>
            <a:r>
              <a:rPr lang="en-US" sz="2400" dirty="0"/>
              <a:t>policies for credit purchases</a:t>
            </a:r>
            <a:r>
              <a:rPr lang="en-US" sz="2400" dirty="0" smtClean="0"/>
              <a:t>.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872480" y="1838960"/>
            <a:ext cx="5989320" cy="49529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00CC"/>
              </a:buClr>
              <a:buFont typeface="Wingdings" pitchFamily="2" charset="2"/>
              <a:buChar char="§"/>
              <a:defRPr kumimoji="0" sz="2300" kern="1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6075" indent="-346075">
              <a:buSzPct val="100000"/>
              <a:buAutoNum type="arabicPeriod" startAt="6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Pay attention to signs of a fraud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6075" indent="-346075">
              <a:buSzPct val="100000"/>
              <a:buAutoNum type="arabicPeriod" startAt="6"/>
            </a:pPr>
            <a:endParaRPr lang="en-US" sz="900" dirty="0">
              <a:solidFill>
                <a:schemeClr val="tx1"/>
              </a:solidFill>
              <a:latin typeface="+mn-lt"/>
            </a:endParaRPr>
          </a:p>
          <a:p>
            <a:pPr marL="346075" indent="-346075">
              <a:buSzPct val="100000"/>
              <a:buAutoNum type="arabicPeriod" startAt="6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Assess anti‐fraud controls and improve them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6075" indent="-346075">
              <a:buSzPct val="100000"/>
              <a:buAutoNum type="arabicPeriod" startAt="6"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6075" indent="-346075">
              <a:buSzPct val="100000"/>
              <a:buAutoNum type="arabicPeriod" startAt="6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Understand the profile of a fraudster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6075" indent="-346075">
              <a:buSzPct val="100000"/>
              <a:buAutoNum type="arabicPeriod" startAt="6"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6075" indent="-346075">
              <a:buSzPct val="100000"/>
              <a:buAutoNum type="arabicPeriod" startAt="6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Implement an effective anonymous tips and complaints system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6075" indent="-346075">
              <a:buSzPct val="100000"/>
              <a:buAutoNum type="arabicPeriod" startAt="6"/>
            </a:pPr>
            <a:endParaRPr lang="en-US" sz="900" dirty="0">
              <a:solidFill>
                <a:schemeClr val="tx1"/>
              </a:solidFill>
              <a:latin typeface="+mn-lt"/>
            </a:endParaRPr>
          </a:p>
          <a:p>
            <a:pPr marL="346075" indent="-346075">
              <a:buSzPct val="100000"/>
              <a:buAutoNum type="arabicPeriod" startAt="6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Request a fraud assessment.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47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0" y="22307"/>
            <a:ext cx="8308340" cy="723422"/>
          </a:xfrm>
        </p:spPr>
        <p:txBody>
          <a:bodyPr/>
          <a:lstStyle/>
          <a:p>
            <a:pPr algn="ctr"/>
            <a:r>
              <a:rPr lang="en-US" dirty="0" smtClean="0"/>
              <a:t>Before and After Katrina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140" y="2443934"/>
            <a:ext cx="3455681" cy="4378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91" y="736934"/>
            <a:ext cx="4404349" cy="6121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3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06E6E-BA0C-BC46-A964-64F785F3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685925"/>
            <a:ext cx="11531600" cy="50501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Samantha Atkinson</a:t>
            </a:r>
          </a:p>
          <a:p>
            <a:pPr marL="0" indent="0" algn="ctr">
              <a:buNone/>
            </a:pPr>
            <a:r>
              <a:rPr lang="en-US" sz="2000" dirty="0" smtClean="0"/>
              <a:t>Director of Special Projects and Audit Response Teams</a:t>
            </a:r>
          </a:p>
          <a:p>
            <a:pPr marL="0" indent="0" algn="ctr">
              <a:buNone/>
            </a:pPr>
            <a:r>
              <a:rPr lang="en-US" sz="2000" dirty="0" smtClean="0"/>
              <a:t>Mississippi Office of the State Auditor</a:t>
            </a:r>
          </a:p>
          <a:p>
            <a:pPr marL="0" indent="0" algn="ctr">
              <a:buNone/>
            </a:pPr>
            <a:r>
              <a:rPr lang="en-US" sz="2000" dirty="0"/>
              <a:t>PO Box 956 </a:t>
            </a:r>
          </a:p>
          <a:p>
            <a:pPr marL="0" indent="0" algn="ctr">
              <a:buNone/>
            </a:pPr>
            <a:r>
              <a:rPr lang="en-US" sz="2000" dirty="0"/>
              <a:t>Jackson, MS 39205</a:t>
            </a:r>
          </a:p>
          <a:p>
            <a:pPr marL="0" indent="0" algn="ctr">
              <a:buNone/>
            </a:pPr>
            <a:r>
              <a:rPr lang="en-US" sz="2000" dirty="0"/>
              <a:t>Office:  601.576.2655</a:t>
            </a:r>
          </a:p>
          <a:p>
            <a:pPr marL="0" indent="0" algn="ctr">
              <a:buNone/>
            </a:pPr>
            <a:r>
              <a:rPr lang="en-US" sz="2000" dirty="0" smtClean="0"/>
              <a:t>Toll </a:t>
            </a:r>
            <a:r>
              <a:rPr lang="en-US" sz="2000" dirty="0"/>
              <a:t>Free: </a:t>
            </a:r>
            <a:r>
              <a:rPr lang="en-US" sz="2000" dirty="0" smtClean="0"/>
              <a:t>800.321.1275</a:t>
            </a:r>
          </a:p>
          <a:p>
            <a:pPr marL="0" indent="0" algn="ctr">
              <a:buNone/>
            </a:pPr>
            <a:r>
              <a:rPr lang="en-US" sz="2000" dirty="0" smtClean="0">
                <a:hlinkClick r:id="rId2"/>
              </a:rPr>
              <a:t>www.osa.ms.gov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err="1" smtClean="0"/>
              <a:t>Sam.Atkinson@OSA.MS.Gov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240" y="1620520"/>
            <a:ext cx="1242060" cy="12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25426"/>
            <a:ext cx="11531600" cy="845550"/>
          </a:xfrm>
        </p:spPr>
        <p:txBody>
          <a:bodyPr/>
          <a:lstStyle/>
          <a:p>
            <a:pPr algn="ctr"/>
            <a:r>
              <a:rPr lang="en-US" dirty="0" smtClean="0"/>
              <a:t>Setting the Stage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35B03FE-861A-CE41-8431-460BFB5C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246" y="1702502"/>
            <a:ext cx="5289998" cy="4936293"/>
          </a:xfrm>
        </p:spPr>
        <p:txBody>
          <a:bodyPr>
            <a:normAutofit/>
          </a:bodyPr>
          <a:lstStyle/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/>
              <a:t>Two days to </a:t>
            </a:r>
            <a:r>
              <a:rPr lang="en-US" sz="2400" dirty="0" smtClean="0"/>
              <a:t>prepare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 smtClean="0"/>
              <a:t>OSA has numerous divisions</a:t>
            </a:r>
          </a:p>
          <a:p>
            <a:pPr marL="6858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1000" dirty="0" smtClean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 smtClean="0"/>
              <a:t>Worked </a:t>
            </a:r>
            <a:r>
              <a:rPr lang="en-US" sz="2400" dirty="0"/>
              <a:t>with Emergency </a:t>
            </a:r>
            <a:r>
              <a:rPr lang="en-US" sz="2400" dirty="0" smtClean="0"/>
              <a:t>Management &amp; Government Officials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 smtClean="0"/>
              <a:t>Investigators </a:t>
            </a:r>
            <a:r>
              <a:rPr lang="en-US" sz="2400" dirty="0"/>
              <a:t>Assigned to Work with Other First </a:t>
            </a:r>
            <a:r>
              <a:rPr lang="en-US" sz="2400" dirty="0" smtClean="0"/>
              <a:t>Responders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 smtClean="0"/>
              <a:t>Placed </a:t>
            </a:r>
            <a:r>
              <a:rPr lang="en-US" sz="2400" dirty="0"/>
              <a:t>Audit Employees at State </a:t>
            </a:r>
            <a:r>
              <a:rPr lang="en-US" sz="2400" dirty="0" smtClean="0"/>
              <a:t>EOC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2400" dirty="0" smtClean="0"/>
              <a:t>Made </a:t>
            </a:r>
            <a:r>
              <a:rPr lang="en-US" sz="2400" dirty="0"/>
              <a:t>Pre-Storm Contact with All OSA </a:t>
            </a:r>
            <a:r>
              <a:rPr lang="en-US" sz="2400" dirty="0" smtClean="0"/>
              <a:t>Employees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52A77D-278A-3D4F-AB1C-D7EDF148486A}"/>
              </a:ext>
            </a:extLst>
          </p:cNvPr>
          <p:cNvSpPr txBox="1">
            <a:spLocks/>
          </p:cNvSpPr>
          <p:nvPr/>
        </p:nvSpPr>
        <p:spPr>
          <a:xfrm>
            <a:off x="5893496" y="1702502"/>
            <a:ext cx="5968304" cy="50114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5740" indent="-205740" algn="l" defTabSz="3429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9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1pPr>
            <a:lvl2pPr marL="411480" indent="-205740" algn="l" defTabSz="3429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8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2pPr>
            <a:lvl3pPr marL="617220" indent="-205740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5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3pPr>
            <a:lvl4pPr marL="822960" indent="-205740" algn="l" defTabSz="3429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3429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Internal Operations the Day After</a:t>
            </a:r>
          </a:p>
          <a:p>
            <a:pPr marL="281178" marR="0" lvl="0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 Contact</a:t>
            </a: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PAYDAY-NO ELECTRICITY</a:t>
            </a: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 Staff</a:t>
            </a:r>
          </a:p>
          <a:p>
            <a:pPr marL="564642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64642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lang="en-US" sz="800" dirty="0">
              <a:solidFill>
                <a:schemeClr val="tx1"/>
              </a:solidFill>
              <a:latin typeface="Arial"/>
            </a:endParaRPr>
          </a:p>
          <a:p>
            <a:pPr marL="564642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Work Immediately After</a:t>
            </a: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spcBef>
                <a:spcPts val="0"/>
              </a:spcBef>
              <a:buClrTx/>
              <a:buSzPct val="11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Devastating Losses, Public and Private (affecting government services)</a:t>
            </a:r>
          </a:p>
          <a:p>
            <a:pPr marL="564642" lvl="1" indent="-171450">
              <a:spcBef>
                <a:spcPts val="0"/>
              </a:spcBef>
              <a:buClrTx/>
              <a:buSzPct val="110000"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spcBef>
                <a:spcPts val="0"/>
              </a:spcBef>
              <a:buClrTx/>
              <a:buSzPct val="11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PAYDAY</a:t>
            </a:r>
          </a:p>
          <a:p>
            <a:pPr lvl="1">
              <a:spcBef>
                <a:spcPts val="0"/>
              </a:spcBef>
              <a:buClrTx/>
              <a:buSzPct val="110000"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spcBef>
                <a:spcPts val="0"/>
              </a:spcBef>
              <a:buClrTx/>
              <a:buSzPct val="11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to and from other entities, including other states</a:t>
            </a:r>
          </a:p>
          <a:p>
            <a:pPr lvl="1">
              <a:spcBef>
                <a:spcPts val="0"/>
              </a:spcBef>
              <a:buClrTx/>
              <a:buSzPct val="110000"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spcBef>
                <a:spcPts val="0"/>
              </a:spcBef>
              <a:buClrTx/>
              <a:buSzPct val="11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 for HELP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34612"/>
            <a:ext cx="4833620" cy="948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Katrina: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August </a:t>
            </a:r>
            <a:r>
              <a:rPr lang="en-US" dirty="0"/>
              <a:t>29, 2005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65" y="0"/>
            <a:ext cx="6995135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0D37959-CE78-4848-ACB8-99E861DC7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11822"/>
            <a:ext cx="4762500" cy="4382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At 6:10 AM,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Katrina </a:t>
            </a:r>
            <a:r>
              <a:rPr lang="en-US" sz="3000" dirty="0"/>
              <a:t>made its </a:t>
            </a:r>
            <a:r>
              <a:rPr lang="en-US" sz="3000" b="1" dirty="0"/>
              <a:t>third</a:t>
            </a:r>
            <a:r>
              <a:rPr lang="en-US" sz="3000" dirty="0"/>
              <a:t> </a:t>
            </a:r>
            <a:r>
              <a:rPr lang="en-US" sz="3000" dirty="0" smtClean="0"/>
              <a:t>landfall</a:t>
            </a:r>
          </a:p>
          <a:p>
            <a:pPr marL="0" indent="0">
              <a:buNone/>
            </a:pPr>
            <a:r>
              <a:rPr lang="en-US" sz="3000" dirty="0" smtClean="0"/>
              <a:t>as </a:t>
            </a:r>
            <a:r>
              <a:rPr lang="en-US" sz="3000" dirty="0"/>
              <a:t>a strong Category 3 hurricane at Bay St. Louis, MS,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with </a:t>
            </a:r>
            <a:r>
              <a:rPr lang="en-US" sz="3000" b="1" i="1" u="sng" dirty="0"/>
              <a:t>sustained</a:t>
            </a:r>
            <a:r>
              <a:rPr lang="en-US" sz="3000" dirty="0"/>
              <a:t> winds of </a:t>
            </a:r>
            <a:r>
              <a:rPr lang="en-US" sz="3000" b="1" dirty="0"/>
              <a:t>more than 125 mph </a:t>
            </a:r>
            <a:r>
              <a:rPr lang="en-US" sz="3000" dirty="0"/>
              <a:t>(205 km/h), and gusts over 140 mph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66700" y="1270000"/>
            <a:ext cx="4762500" cy="10160"/>
          </a:xfrm>
          <a:prstGeom prst="line">
            <a:avLst/>
          </a:prstGeom>
          <a:ln w="38100">
            <a:solidFill>
              <a:srgbClr val="839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6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1A05-5C31-6943-8B26-89F9C56C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Storm’s Impact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444674" y="1768176"/>
            <a:ext cx="11260900" cy="4920723"/>
          </a:xfrm>
        </p:spPr>
        <p:txBody>
          <a:bodyPr>
            <a:normAutofit/>
          </a:bodyPr>
          <a:lstStyle/>
          <a:p>
            <a:r>
              <a:rPr lang="en-US" sz="2800" dirty="0"/>
              <a:t>Storm Surge</a:t>
            </a:r>
          </a:p>
          <a:p>
            <a:pPr lvl="1"/>
            <a:endParaRPr lang="en-US" sz="1200" dirty="0"/>
          </a:p>
          <a:p>
            <a:pPr lvl="1"/>
            <a:r>
              <a:rPr lang="en-US" sz="2400" dirty="0"/>
              <a:t>28-37 </a:t>
            </a:r>
            <a:r>
              <a:rPr lang="en-US" sz="2400" dirty="0" smtClean="0"/>
              <a:t>ft. </a:t>
            </a:r>
            <a:r>
              <a:rPr lang="en-US" sz="2400" dirty="0"/>
              <a:t>in Bay St. Louis and Waveland, MS</a:t>
            </a:r>
          </a:p>
          <a:p>
            <a:pPr lvl="1"/>
            <a:r>
              <a:rPr lang="en-US" sz="2400" dirty="0"/>
              <a:t>20+ ft. in Biloxi and Pascagoula more than 55 miles </a:t>
            </a:r>
            <a:r>
              <a:rPr lang="en-US" sz="2400" dirty="0" smtClean="0"/>
              <a:t>to the East</a:t>
            </a:r>
            <a:endParaRPr lang="en-US" sz="2400" dirty="0"/>
          </a:p>
          <a:p>
            <a:pPr marL="0" indent="0">
              <a:buNone/>
            </a:pPr>
            <a:endParaRPr lang="en-US" sz="600" dirty="0" smtClean="0"/>
          </a:p>
          <a:p>
            <a:r>
              <a:rPr lang="en-US" sz="2800" dirty="0" smtClean="0"/>
              <a:t>Destruction </a:t>
            </a:r>
            <a:r>
              <a:rPr lang="en-US" sz="2800" dirty="0"/>
              <a:t>and Tornadoes across </a:t>
            </a:r>
            <a:r>
              <a:rPr lang="en-US" sz="2800" dirty="0" smtClean="0"/>
              <a:t>more than 80% of Mississippi</a:t>
            </a:r>
            <a:endParaRPr lang="en-US" sz="2800" dirty="0"/>
          </a:p>
          <a:p>
            <a:pPr marL="0" indent="0">
              <a:buNone/>
            </a:pPr>
            <a:endParaRPr lang="en-US" sz="700" dirty="0"/>
          </a:p>
          <a:p>
            <a:r>
              <a:rPr lang="en-US" sz="2800" dirty="0"/>
              <a:t>Survived Camille, Destroyed by Katrina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800" dirty="0"/>
              <a:t>Buildings, </a:t>
            </a:r>
            <a:r>
              <a:rPr lang="en-US" sz="2800" dirty="0" smtClean="0"/>
              <a:t>Banks, Homes</a:t>
            </a:r>
            <a:r>
              <a:rPr lang="en-US" sz="2800" dirty="0"/>
              <a:t>, Roads, Underground Infrastructure—All </a:t>
            </a:r>
            <a:r>
              <a:rPr lang="en-US" sz="2800" dirty="0" smtClean="0"/>
              <a:t>Destroyed on the Coast in just hours.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17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06A1-2BB8-904D-A61C-B7BB7EEA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277655"/>
            <a:ext cx="9804400" cy="537992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More money than your organization has ever handled before</a:t>
            </a:r>
          </a:p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New rules may affect prior programs and reporting</a:t>
            </a:r>
          </a:p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Expect new responsibilities, limitations, and expectations to be attached to recovery money</a:t>
            </a:r>
          </a:p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Rules will change along the way—implement a process to document everything</a:t>
            </a:r>
          </a:p>
          <a:p>
            <a:pPr lvl="1"/>
            <a:endParaRPr lang="en-US" dirty="0" smtClean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970811"/>
          </a:xfrm>
        </p:spPr>
        <p:txBody>
          <a:bodyPr/>
          <a:lstStyle/>
          <a:p>
            <a:pPr algn="ctr"/>
            <a:r>
              <a:rPr lang="en-US" dirty="0" smtClean="0"/>
              <a:t>Prepare Before the Disaster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06A1-2BB8-904D-A61C-B7BB7EEA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327759"/>
            <a:ext cx="9804400" cy="53360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Ensure people handling money and overseeing programs know their requirements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Conduct necessary training regularly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Have policies in place that are easily understandable and enforceable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Work with other, external regulators and oversight agencies if they offer disaster planning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1045967"/>
          </a:xfrm>
        </p:spPr>
        <p:txBody>
          <a:bodyPr/>
          <a:lstStyle/>
          <a:p>
            <a:pPr algn="ctr"/>
            <a:r>
              <a:rPr lang="en-US" dirty="0" smtClean="0"/>
              <a:t>Prepare Before the Disaster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5425"/>
            <a:ext cx="9804400" cy="10459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Recovery Starts Before the Disaster Begins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35B03FE-861A-CE41-8431-460BFB5CF048}"/>
              </a:ext>
            </a:extLst>
          </p:cNvPr>
          <p:cNvSpPr txBox="1">
            <a:spLocks/>
          </p:cNvSpPr>
          <p:nvPr/>
        </p:nvSpPr>
        <p:spPr>
          <a:xfrm>
            <a:off x="2354893" y="1271392"/>
            <a:ext cx="4613627" cy="5409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5740" indent="-205740" algn="l" defTabSz="3429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9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1pPr>
            <a:lvl2pPr marL="411480" indent="-205740" algn="l" defTabSz="3429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8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2pPr>
            <a:lvl3pPr marL="617220" indent="-205740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5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3pPr>
            <a:lvl4pPr marL="822960" indent="-205740" algn="l" defTabSz="3429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3429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written, enforceable grant/contract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policies and procedures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 approach to grant/contract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administration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Award acceptance procedures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Reliable and accurate updates and information for the Governing body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 administration recordkeeping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Recordkeeping procedures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Reporting procedures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2A77D-278A-3D4F-AB1C-D7EDF148486A}"/>
              </a:ext>
            </a:extLst>
          </p:cNvPr>
          <p:cNvSpPr txBox="1">
            <a:spLocks/>
          </p:cNvSpPr>
          <p:nvPr/>
        </p:nvSpPr>
        <p:spPr>
          <a:xfrm>
            <a:off x="7302605" y="1271391"/>
            <a:ext cx="4578332" cy="54094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5740" indent="-205740" algn="l" defTabSz="3429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9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1pPr>
            <a:lvl2pPr marL="411480" indent="-205740" algn="l" defTabSz="3429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8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2pPr>
            <a:lvl3pPr marL="617220" indent="-205740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50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3pPr>
            <a:lvl4pPr marL="822960" indent="-205740" algn="l" defTabSz="3429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3429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sz="1350" kern="1200">
                <a:solidFill>
                  <a:srgbClr val="444F5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Payroll documentation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Travel documentation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expenditure procedures and documentation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Purchasing, receiving, &amp; payment recordkeeping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Vender and subcontractor minimum requirements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Inventory control systems and documentation for grant files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Grant close-out procedures</a:t>
            </a: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 smtClean="0">
                <a:solidFill>
                  <a:schemeClr val="tx1"/>
                </a:solidFill>
                <a:latin typeface="Arial"/>
              </a:rPr>
              <a:t>Ensure governing body knows the rules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0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B633-5542-554A-8529-AA854F0E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0875"/>
            <a:ext cx="9804400" cy="723422"/>
          </a:xfrm>
        </p:spPr>
        <p:txBody>
          <a:bodyPr/>
          <a:lstStyle/>
          <a:p>
            <a:pPr algn="ctr"/>
            <a:r>
              <a:rPr lang="en-US" dirty="0" smtClean="0"/>
              <a:t>Before and After Katrina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818" y="1812934"/>
            <a:ext cx="6517648" cy="4888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9" y="802295"/>
            <a:ext cx="6538159" cy="48985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345168" y="4620769"/>
            <a:ext cx="806852" cy="8900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1241</Words>
  <Application>Microsoft Office PowerPoint</Application>
  <PresentationFormat>Widescreen</PresentationFormat>
  <Paragraphs>309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Gill Sans MT</vt:lpstr>
      <vt:lpstr>Segoe UI</vt:lpstr>
      <vt:lpstr>Wingdings</vt:lpstr>
      <vt:lpstr>Wingdings 3</vt:lpstr>
      <vt:lpstr>Office Theme</vt:lpstr>
      <vt:lpstr>PowerPoint Presentation</vt:lpstr>
      <vt:lpstr>Lessons Learned:</vt:lpstr>
      <vt:lpstr>Setting the Stage</vt:lpstr>
      <vt:lpstr>Katrina:  August 29, 2005</vt:lpstr>
      <vt:lpstr>The Storm’s Impact</vt:lpstr>
      <vt:lpstr>Prepare Before the Disaster Begins</vt:lpstr>
      <vt:lpstr>Prepare Before the Disaster Begins</vt:lpstr>
      <vt:lpstr>Recovery Starts Before the Disaster Begins</vt:lpstr>
      <vt:lpstr>Before and After Katrina</vt:lpstr>
      <vt:lpstr>Before and After Katrina</vt:lpstr>
      <vt:lpstr>Before and After Katrina</vt:lpstr>
      <vt:lpstr>Before and After Katrina</vt:lpstr>
      <vt:lpstr>Act After the Disaster</vt:lpstr>
      <vt:lpstr>OSA After Katrina</vt:lpstr>
      <vt:lpstr>Prevention is the Best Medicine</vt:lpstr>
      <vt:lpstr>Importance of Internal Controls</vt:lpstr>
      <vt:lpstr>Small Offices</vt:lpstr>
      <vt:lpstr>What is Occupational Fraud &amp; How Can It Happen?</vt:lpstr>
      <vt:lpstr>PowerPoint Presentation</vt:lpstr>
      <vt:lpstr>A Typical Fraudster?</vt:lpstr>
      <vt:lpstr>Create an Anti-Fraud Environment</vt:lpstr>
      <vt:lpstr>Create an Anti-Fraud Environment</vt:lpstr>
      <vt:lpstr>The Aftermath of Katrina</vt:lpstr>
      <vt:lpstr>Evaluate Your Internal Controls</vt:lpstr>
      <vt:lpstr>Make Your Controls Work To Prevent Fraud</vt:lpstr>
      <vt:lpstr>Prevention Top 10</vt:lpstr>
      <vt:lpstr>Before and After Katrina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Lyndsay McKeown</dc:creator>
  <cp:lastModifiedBy>Sam Atkinson</cp:lastModifiedBy>
  <cp:revision>29</cp:revision>
  <cp:lastPrinted>2018-09-14T13:42:18Z</cp:lastPrinted>
  <dcterms:created xsi:type="dcterms:W3CDTF">2018-08-02T15:54:36Z</dcterms:created>
  <dcterms:modified xsi:type="dcterms:W3CDTF">2018-09-14T16:12:31Z</dcterms:modified>
</cp:coreProperties>
</file>